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png" ContentType="image/png"/>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3"/>
  </p:notesMasterIdLst>
  <p:sldIdLst>
    <p:sldId id="256" r:id="rId3"/>
    <p:sldId id="257" r:id="rId4"/>
    <p:sldId id="261" r:id="rId5"/>
    <p:sldId id="260" r:id="rId6"/>
    <p:sldId id="263" r:id="rId7"/>
    <p:sldId id="349" r:id="rId8"/>
    <p:sldId id="262" r:id="rId9"/>
    <p:sldId id="259" r:id="rId10"/>
    <p:sldId id="375" r:id="rId11"/>
    <p:sldId id="459" r:id="rId12"/>
    <p:sldId id="543" r:id="rId14"/>
    <p:sldId id="544" r:id="rId15"/>
    <p:sldId id="545" r:id="rId16"/>
    <p:sldId id="546" r:id="rId17"/>
    <p:sldId id="267" r:id="rId18"/>
    <p:sldId id="266" r:id="rId19"/>
    <p:sldId id="265" r:id="rId20"/>
    <p:sldId id="264" r:id="rId21"/>
    <p:sldId id="258" r:id="rId22"/>
    <p:sldId id="272" r:id="rId23"/>
    <p:sldId id="271" r:id="rId24"/>
    <p:sldId id="270" r:id="rId25"/>
    <p:sldId id="269" r:id="rId26"/>
    <p:sldId id="268" r:id="rId27"/>
    <p:sldId id="273" r:id="rId28"/>
    <p:sldId id="274" r:id="rId29"/>
    <p:sldId id="275" r:id="rId30"/>
    <p:sldId id="276" r:id="rId31"/>
    <p:sldId id="277" r:id="rId32"/>
    <p:sldId id="278" r:id="rId33"/>
    <p:sldId id="279" r:id="rId34"/>
    <p:sldId id="283" r:id="rId35"/>
    <p:sldId id="284" r:id="rId36"/>
    <p:sldId id="376" r:id="rId37"/>
    <p:sldId id="280" r:id="rId38"/>
    <p:sldId id="281" r:id="rId39"/>
    <p:sldId id="285" r:id="rId40"/>
    <p:sldId id="282" r:id="rId41"/>
    <p:sldId id="286" r:id="rId42"/>
    <p:sldId id="287" r:id="rId43"/>
    <p:sldId id="288" r:id="rId44"/>
    <p:sldId id="289" r:id="rId45"/>
    <p:sldId id="290" r:id="rId46"/>
    <p:sldId id="291" r:id="rId47"/>
    <p:sldId id="292" r:id="rId48"/>
    <p:sldId id="293" r:id="rId49"/>
    <p:sldId id="294" r:id="rId50"/>
    <p:sldId id="295" r:id="rId51"/>
    <p:sldId id="296" r:id="rId52"/>
    <p:sldId id="297" r:id="rId53"/>
    <p:sldId id="298" r:id="rId54"/>
    <p:sldId id="299" r:id="rId55"/>
    <p:sldId id="300" r:id="rId56"/>
    <p:sldId id="301" r:id="rId57"/>
    <p:sldId id="302" r:id="rId58"/>
    <p:sldId id="303" r:id="rId59"/>
    <p:sldId id="304" r:id="rId60"/>
    <p:sldId id="305" r:id="rId61"/>
    <p:sldId id="306" r:id="rId62"/>
    <p:sldId id="307" r:id="rId63"/>
    <p:sldId id="308" r:id="rId64"/>
    <p:sldId id="309" r:id="rId65"/>
    <p:sldId id="310" r:id="rId66"/>
    <p:sldId id="311" r:id="rId67"/>
    <p:sldId id="312" r:id="rId68"/>
    <p:sldId id="313" r:id="rId69"/>
    <p:sldId id="314" r:id="rId70"/>
    <p:sldId id="315" r:id="rId71"/>
    <p:sldId id="316" r:id="rId72"/>
    <p:sldId id="317" r:id="rId73"/>
    <p:sldId id="318" r:id="rId74"/>
    <p:sldId id="319" r:id="rId75"/>
    <p:sldId id="320" r:id="rId76"/>
    <p:sldId id="321" r:id="rId77"/>
    <p:sldId id="322" r:id="rId78"/>
    <p:sldId id="323" r:id="rId79"/>
    <p:sldId id="324" r:id="rId80"/>
    <p:sldId id="325" r:id="rId81"/>
    <p:sldId id="326" r:id="rId82"/>
    <p:sldId id="327" r:id="rId83"/>
    <p:sldId id="328" r:id="rId84"/>
    <p:sldId id="329" r:id="rId85"/>
    <p:sldId id="330" r:id="rId86"/>
    <p:sldId id="334" r:id="rId87"/>
    <p:sldId id="331" r:id="rId88"/>
    <p:sldId id="332" r:id="rId89"/>
    <p:sldId id="333" r:id="rId90"/>
    <p:sldId id="335" r:id="rId91"/>
    <p:sldId id="336" r:id="rId92"/>
    <p:sldId id="337" r:id="rId93"/>
    <p:sldId id="338" r:id="rId94"/>
    <p:sldId id="339" r:id="rId95"/>
    <p:sldId id="340" r:id="rId96"/>
    <p:sldId id="341" r:id="rId97"/>
    <p:sldId id="342" r:id="rId98"/>
    <p:sldId id="343" r:id="rId99"/>
    <p:sldId id="344" r:id="rId100"/>
  </p:sldIdLst>
  <p:sldSz cx="9144000" cy="6858000" type="screen4x3"/>
  <p:notesSz cx="6858000" cy="9144000"/>
  <p:defaultTextStyle>
    <a:defPPr>
      <a:defRPr lang="zh-CN"/>
    </a:defPPr>
    <a:lvl1pPr marL="0" lvl="0"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F5F5F"/>
    <a:srgbClr val="C0C0C0"/>
    <a:srgbClr val="339933"/>
    <a:srgbClr val="3399FF"/>
    <a:srgbClr val="0033CC"/>
    <a:srgbClr val="66FF33"/>
    <a:srgbClr val="EEB00B"/>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vertBarState="maximized">
    <p:restoredLeft sz="20205"/>
    <p:restoredTop sz="94690"/>
  </p:normalViewPr>
  <p:slideViewPr>
    <p:cSldViewPr showGuides="1">
      <p:cViewPr varScale="1">
        <p:scale>
          <a:sx n="79" d="100"/>
          <a:sy n="79" d="100"/>
        </p:scale>
        <p:origin x="-624"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6.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7.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6.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5.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4.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3.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notesMaster" Target="notesMasters/notesMaster1.xml"/><Relationship Id="rId12" Type="http://schemas.openxmlformats.org/officeDocument/2006/relationships/slide" Target="slides/slide10.xml"/><Relationship Id="rId11" Type="http://schemas.openxmlformats.org/officeDocument/2006/relationships/slide" Target="slides/slide9.xml"/><Relationship Id="rId103" Type="http://schemas.openxmlformats.org/officeDocument/2006/relationships/tableStyles" Target="tableStyles.xml"/><Relationship Id="rId102" Type="http://schemas.openxmlformats.org/officeDocument/2006/relationships/viewProps" Target="viewProps.xml"/><Relationship Id="rId101" Type="http://schemas.openxmlformats.org/officeDocument/2006/relationships/presProps" Target="presProps.xml"/><Relationship Id="rId100" Type="http://schemas.openxmlformats.org/officeDocument/2006/relationships/slide" Target="slides/slide97.xml"/><Relationship Id="rId10" Type="http://schemas.openxmlformats.org/officeDocument/2006/relationships/slide" Target="slides/slide8.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8.wmf"/><Relationship Id="rId1" Type="http://schemas.openxmlformats.org/officeDocument/2006/relationships/image" Target="../media/image7.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17.wmf"/><Relationship Id="rId1" Type="http://schemas.openxmlformats.org/officeDocument/2006/relationships/image" Target="../media/image16.wmf"/></Relationships>
</file>

<file path=ppt/drawings/_rels/vmlDrawing3.vml.rels><?xml version="1.0" encoding="UTF-8" standalone="yes"?>
<Relationships xmlns="http://schemas.openxmlformats.org/package/2006/relationships"><Relationship Id="rId4" Type="http://schemas.openxmlformats.org/officeDocument/2006/relationships/image" Target="../media/image32.wmf"/><Relationship Id="rId3" Type="http://schemas.openxmlformats.org/officeDocument/2006/relationships/image" Target="../media/image31.wmf"/><Relationship Id="rId2" Type="http://schemas.openxmlformats.org/officeDocument/2006/relationships/image" Target="../media/image30.wmf"/><Relationship Id="rId1" Type="http://schemas.openxmlformats.org/officeDocument/2006/relationships/image" Target="../media/image29.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44.wmf"/></Relationships>
</file>

<file path=ppt/drawings/_rels/vmlDrawing5.vml.rels><?xml version="1.0" encoding="UTF-8" standalone="yes"?>
<Relationships xmlns="http://schemas.openxmlformats.org/package/2006/relationships"><Relationship Id="rId5" Type="http://schemas.openxmlformats.org/officeDocument/2006/relationships/image" Target="../media/image49.wmf"/><Relationship Id="rId4" Type="http://schemas.openxmlformats.org/officeDocument/2006/relationships/image" Target="../media/image48.wmf"/><Relationship Id="rId3" Type="http://schemas.openxmlformats.org/officeDocument/2006/relationships/image" Target="../media/image47.wmf"/><Relationship Id="rId2" Type="http://schemas.openxmlformats.org/officeDocument/2006/relationships/image" Target="../media/image46.wmf"/><Relationship Id="rId1" Type="http://schemas.openxmlformats.org/officeDocument/2006/relationships/image" Target="../media/image45.wmf"/></Relationships>
</file>

<file path=ppt/drawings/_rels/vmlDrawing6.vml.rels><?xml version="1.0" encoding="UTF-8" standalone="yes"?>
<Relationships xmlns="http://schemas.openxmlformats.org/package/2006/relationships"><Relationship Id="rId9" Type="http://schemas.openxmlformats.org/officeDocument/2006/relationships/image" Target="../media/image58.wmf"/><Relationship Id="rId8" Type="http://schemas.openxmlformats.org/officeDocument/2006/relationships/image" Target="../media/image57.wmf"/><Relationship Id="rId7" Type="http://schemas.openxmlformats.org/officeDocument/2006/relationships/image" Target="../media/image56.wmf"/><Relationship Id="rId6" Type="http://schemas.openxmlformats.org/officeDocument/2006/relationships/image" Target="../media/image55.wmf"/><Relationship Id="rId5" Type="http://schemas.openxmlformats.org/officeDocument/2006/relationships/image" Target="../media/image54.wmf"/><Relationship Id="rId4" Type="http://schemas.openxmlformats.org/officeDocument/2006/relationships/image" Target="../media/image53.wmf"/><Relationship Id="rId3" Type="http://schemas.openxmlformats.org/officeDocument/2006/relationships/image" Target="../media/image52.wmf"/><Relationship Id="rId2" Type="http://schemas.openxmlformats.org/officeDocument/2006/relationships/image" Target="../media/image51.wmf"/><Relationship Id="rId15" Type="http://schemas.openxmlformats.org/officeDocument/2006/relationships/image" Target="../media/image64.wmf"/><Relationship Id="rId14" Type="http://schemas.openxmlformats.org/officeDocument/2006/relationships/image" Target="../media/image63.wmf"/><Relationship Id="rId13" Type="http://schemas.openxmlformats.org/officeDocument/2006/relationships/image" Target="../media/image62.wmf"/><Relationship Id="rId12" Type="http://schemas.openxmlformats.org/officeDocument/2006/relationships/image" Target="../media/image61.wmf"/><Relationship Id="rId11" Type="http://schemas.openxmlformats.org/officeDocument/2006/relationships/image" Target="../media/image60.wmf"/><Relationship Id="rId10" Type="http://schemas.openxmlformats.org/officeDocument/2006/relationships/image" Target="../media/image59.wmf"/><Relationship Id="rId1" Type="http://schemas.openxmlformats.org/officeDocument/2006/relationships/image" Target="../media/image50.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48.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showMasterPhAnim="0">
  <p:cSld name="标题幻灯片">
    <p:bg>
      <p:bgPr>
        <a:blipFill rotWithShape="0">
          <a:blip r:embed="rId2"/>
          <a:stretch>
            <a:fillRect/>
          </a:stretch>
        </a:blipFill>
        <a:effectLst/>
      </p:bgPr>
    </p:bg>
    <p:spTree>
      <p:nvGrpSpPr>
        <p:cNvPr id="1" name=""/>
        <p:cNvGrpSpPr/>
        <p:nvPr/>
      </p:nvGrpSpPr>
      <p:grpSpPr/>
      <p:sp>
        <p:nvSpPr>
          <p:cNvPr id="109570" name="标题 109569"/>
          <p:cNvSpPr>
            <a:spLocks noGrp="1" noRot="1"/>
          </p:cNvSpPr>
          <p:nvPr>
            <p:ph type="ctrTitle"/>
          </p:nvPr>
        </p:nvSpPr>
        <p:spPr>
          <a:xfrm>
            <a:off x="3962400" y="1066800"/>
            <a:ext cx="4648200" cy="1981200"/>
          </a:xfrm>
          <a:prstGeom prst="rect">
            <a:avLst/>
          </a:prstGeom>
          <a:noFill/>
          <a:ln w="9525">
            <a:noFill/>
          </a:ln>
        </p:spPr>
        <p:txBody>
          <a:bodyPr anchor="ctr" anchorCtr="0"/>
          <a:lstStyle>
            <a:lvl1pPr lvl="0">
              <a:buClrTx/>
              <a:buSzTx/>
              <a:buFontTx/>
              <a:defRPr/>
            </a:lvl1pPr>
          </a:lstStyle>
          <a:p>
            <a:pPr lvl="0"/>
            <a:r>
              <a:rPr lang="zh-CN" altLang="en-US" dirty="0"/>
              <a:t>单击此处编辑母版标题样式</a:t>
            </a:r>
            <a:endParaRPr lang="zh-CN" altLang="en-US" dirty="0"/>
          </a:p>
        </p:txBody>
      </p:sp>
      <p:sp>
        <p:nvSpPr>
          <p:cNvPr id="109571" name="副标题 109570"/>
          <p:cNvSpPr>
            <a:spLocks noGrp="1" noRot="1"/>
          </p:cNvSpPr>
          <p:nvPr>
            <p:ph type="subTitle" idx="1"/>
          </p:nvPr>
        </p:nvSpPr>
        <p:spPr>
          <a:xfrm>
            <a:off x="3962400" y="3657600"/>
            <a:ext cx="4572000" cy="1676400"/>
          </a:xfrm>
          <a:prstGeom prst="rect">
            <a:avLst/>
          </a:prstGeom>
          <a:noFill/>
          <a:ln w="9525">
            <a:noFill/>
          </a:ln>
        </p:spPr>
        <p:txBody>
          <a:bodyPr anchor="t" anchorCtr="0"/>
          <a:lstStyle>
            <a:lvl1pPr marL="0" lvl="0" indent="0" algn="ctr">
              <a:buClr>
                <a:schemeClr val="hlink"/>
              </a:buClr>
              <a:buSzPct val="70000"/>
              <a:buFont typeface="Wingdings" panose="05000000000000000000" pitchFamily="2" charset="2"/>
              <a:buNone/>
              <a:defRPr/>
            </a:lvl1pPr>
            <a:lvl2pPr marL="457200" lvl="1" indent="0" algn="ctr">
              <a:buClr>
                <a:schemeClr val="accent2"/>
              </a:buClr>
              <a:buSzPct val="85000"/>
              <a:buFont typeface="Wingdings" panose="05000000000000000000" pitchFamily="2" charset="2"/>
              <a:buNone/>
              <a:defRPr/>
            </a:lvl2pPr>
            <a:lvl3pPr marL="914400" lvl="2" indent="0" algn="ctr">
              <a:buClr>
                <a:schemeClr val="hlink"/>
              </a:buClr>
              <a:buSzPct val="80000"/>
              <a:buFont typeface="Wingdings" panose="05000000000000000000" pitchFamily="2" charset="2"/>
              <a:buNone/>
              <a:defRPr/>
            </a:lvl3pPr>
            <a:lvl4pPr marL="1371600" lvl="3" indent="0" algn="ctr">
              <a:buClr>
                <a:schemeClr val="accent2"/>
              </a:buClr>
              <a:buSzPct val="90000"/>
              <a:buFont typeface="Wingdings" panose="05000000000000000000" pitchFamily="2" charset="2"/>
              <a:buNone/>
              <a:defRPr/>
            </a:lvl4pPr>
            <a:lvl5pPr marL="1828800" lvl="4" indent="0" algn="ctr">
              <a:buClr>
                <a:schemeClr val="hlink"/>
              </a:buClr>
              <a:buSzPct val="85000"/>
              <a:buFont typeface="Wingdings" panose="05000000000000000000" pitchFamily="2" charset="2"/>
              <a:buNone/>
              <a:defRPr/>
            </a:lvl5pPr>
          </a:lstStyle>
          <a:p>
            <a:pPr lvl="0"/>
            <a:r>
              <a:rPr lang="zh-CN" altLang="en-US" dirty="0"/>
              <a:t>单击此处编辑母版副标题样式</a:t>
            </a:r>
            <a:endParaRPr lang="zh-CN" altLang="en-US" dirty="0"/>
          </a:p>
        </p:txBody>
      </p:sp>
      <p:sp>
        <p:nvSpPr>
          <p:cNvPr id="109572" name="日期占位符 109571"/>
          <p:cNvSpPr>
            <a:spLocks noGrp="1"/>
          </p:cNvSpPr>
          <p:nvPr>
            <p:ph type="dt" sz="half" idx="2"/>
          </p:nvPr>
        </p:nvSpPr>
        <p:spPr>
          <a:xfrm>
            <a:off x="301625" y="6076950"/>
            <a:ext cx="2289175" cy="476250"/>
          </a:xfrm>
          <a:prstGeom prst="rect">
            <a:avLst/>
          </a:prstGeom>
          <a:noFill/>
          <a:ln w="9525">
            <a:noFill/>
          </a:ln>
        </p:spPr>
        <p:txBody>
          <a:bodyPr anchor="t" anchorCtr="0"/>
          <a:lstStyle>
            <a:lvl1pPr>
              <a:defRPr sz="1400">
                <a:latin typeface="Arial" panose="020B0604020202020204" pitchFamily="34" charset="0"/>
              </a:defRPr>
            </a:lvl1pPr>
          </a:lstStyle>
          <a:p>
            <a:fld id="{BB962C8B-B14F-4D97-AF65-F5344CB8AC3E}" type="datetime1">
              <a:rPr lang="zh-CN" altLang="en-US" dirty="0"/>
            </a:fld>
            <a:endParaRPr lang="zh-CN" altLang="en-US" dirty="0">
              <a:latin typeface="Times New Roman" panose="02020603050405020304" pitchFamily="18" charset="0"/>
            </a:endParaRPr>
          </a:p>
        </p:txBody>
      </p:sp>
      <p:sp>
        <p:nvSpPr>
          <p:cNvPr id="109573" name="页脚占位符 109572"/>
          <p:cNvSpPr>
            <a:spLocks noGrp="1"/>
          </p:cNvSpPr>
          <p:nvPr>
            <p:ph type="ftr" sz="quarter" idx="3"/>
          </p:nvPr>
        </p:nvSpPr>
        <p:spPr>
          <a:xfrm>
            <a:off x="3124200" y="6076950"/>
            <a:ext cx="2895600" cy="476250"/>
          </a:xfrm>
          <a:prstGeom prst="rect">
            <a:avLst/>
          </a:prstGeom>
          <a:noFill/>
          <a:ln w="9525">
            <a:noFill/>
          </a:ln>
        </p:spPr>
        <p:txBody>
          <a:bodyPr anchor="t" anchorCtr="0"/>
          <a:lstStyle>
            <a:lvl1pPr algn="ctr">
              <a:defRPr sz="1400">
                <a:latin typeface="Arial" panose="020B0604020202020204" pitchFamily="34" charset="0"/>
              </a:defRPr>
            </a:lvl1pPr>
          </a:lstStyle>
          <a:p>
            <a:endParaRPr lang="zh-CN" altLang="en-US" dirty="0"/>
          </a:p>
        </p:txBody>
      </p:sp>
      <p:sp>
        <p:nvSpPr>
          <p:cNvPr id="109574" name="灯片编号占位符 109573"/>
          <p:cNvSpPr>
            <a:spLocks noGrp="1"/>
          </p:cNvSpPr>
          <p:nvPr>
            <p:ph type="sldNum" sz="quarter" idx="4"/>
          </p:nvPr>
        </p:nvSpPr>
        <p:spPr>
          <a:xfrm>
            <a:off x="6553200" y="6076950"/>
            <a:ext cx="2289175" cy="476250"/>
          </a:xfrm>
          <a:prstGeom prst="rect">
            <a:avLst/>
          </a:prstGeom>
          <a:noFill/>
          <a:ln w="9525">
            <a:noFill/>
          </a:ln>
        </p:spPr>
        <p:txBody>
          <a:bodyPr anchor="t" anchorCtr="0"/>
          <a:lstStyle>
            <a:lvl1pPr algn="r">
              <a:defRPr sz="1400">
                <a:latin typeface="Arial" panose="020B0604020202020204" pitchFamily="34" charset="0"/>
              </a:defRPr>
            </a:lvl1pPr>
          </a:lstStyle>
          <a:p>
            <a:fld id="{9A0DB2DC-4C9A-4742-B13C-FB6460FD3503}" type="slidenum">
              <a:rPr lang="zh-CN" altLang="en-US" dirty="0"/>
            </a:fld>
            <a:endParaRPr lang="zh-CN" altLang="en-US" dirty="0">
              <a:latin typeface="Times New Roman" panose="02020603050405020304" pitchFamily="18" charset="0"/>
            </a:endParaRPr>
          </a:p>
        </p:txBody>
      </p:sp>
    </p:spTree>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lvl="0"/>
            <a:endParaRPr lang="zh-CN" altLang="en-US" dirty="0">
              <a:latin typeface="Times New Roman" panose="02020603050405020304" pitchFamily="18" charset="0"/>
            </a:endParaRPr>
          </a:p>
        </p:txBody>
      </p:sp>
      <p:sp>
        <p:nvSpPr>
          <p:cNvPr id="5" name="页脚占位符 4"/>
          <p:cNvSpPr>
            <a:spLocks noGrp="1"/>
          </p:cNvSpPr>
          <p:nvPr>
            <p:ph type="ftr" sz="quarter" idx="11"/>
          </p:nvPr>
        </p:nvSpPr>
        <p:spPr/>
        <p:txBody>
          <a:bodyPr/>
          <a:lstStyle/>
          <a:p>
            <a:pPr lvl="0"/>
            <a:endParaRPr lang="zh-CN" altLang="en-US" dirty="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fld>
            <a:endParaRPr lang="zh-CN" altLang="en-US" dirty="0">
              <a:latin typeface="Times New Roman" panose="02020603050405020304" pitchFamily="18" charset="0"/>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709569" y="685800"/>
            <a:ext cx="2135981" cy="51816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301625" y="685800"/>
            <a:ext cx="6284119" cy="5181600"/>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lvl="0"/>
            <a:endParaRPr lang="zh-CN" altLang="en-US" dirty="0">
              <a:latin typeface="Times New Roman" panose="02020603050405020304" pitchFamily="18" charset="0"/>
            </a:endParaRPr>
          </a:p>
        </p:txBody>
      </p:sp>
      <p:sp>
        <p:nvSpPr>
          <p:cNvPr id="5" name="页脚占位符 4"/>
          <p:cNvSpPr>
            <a:spLocks noGrp="1"/>
          </p:cNvSpPr>
          <p:nvPr>
            <p:ph type="ftr" sz="quarter" idx="11"/>
          </p:nvPr>
        </p:nvSpPr>
        <p:spPr/>
        <p:txBody>
          <a:bodyPr/>
          <a:lstStyle/>
          <a:p>
            <a:pPr lvl="0"/>
            <a:endParaRPr lang="zh-CN" altLang="en-US" dirty="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fld>
            <a:endParaRPr lang="zh-CN" altLang="en-US" dirty="0">
              <a:latin typeface="Times New Roman" panose="02020603050405020304" pitchFamily="18" charset="0"/>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628650" y="1825625"/>
            <a:ext cx="38862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quarter" idx="2"/>
          </p:nvPr>
        </p:nvSpPr>
        <p:spPr>
          <a:xfrm>
            <a:off x="4629150" y="1825625"/>
            <a:ext cx="3886200" cy="2098675"/>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内容占位符 4"/>
          <p:cNvSpPr>
            <a:spLocks noGrp="1"/>
          </p:cNvSpPr>
          <p:nvPr>
            <p:ph sz="quarter" idx="3"/>
          </p:nvPr>
        </p:nvSpPr>
        <p:spPr>
          <a:xfrm>
            <a:off x="4629150" y="4076700"/>
            <a:ext cx="3886200" cy="2100263"/>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日期占位符 5"/>
          <p:cNvSpPr>
            <a:spLocks noGrp="1"/>
          </p:cNvSpPr>
          <p:nvPr>
            <p:ph type="dt" sz="half" idx="10"/>
          </p:nvPr>
        </p:nvSpPr>
        <p:spPr/>
        <p:txBody>
          <a:bodyPr/>
          <a:lstStyle/>
          <a:p>
            <a:pPr lvl="0"/>
            <a:endParaRPr lang="zh-CN" altLang="en-US" dirty="0">
              <a:latin typeface="Times New Roman" panose="02020603050405020304" pitchFamily="18" charset="0"/>
            </a:endParaRPr>
          </a:p>
        </p:txBody>
      </p:sp>
      <p:sp>
        <p:nvSpPr>
          <p:cNvPr id="7" name="页脚占位符 6"/>
          <p:cNvSpPr>
            <a:spLocks noGrp="1"/>
          </p:cNvSpPr>
          <p:nvPr>
            <p:ph type="ftr" sz="quarter" idx="11"/>
          </p:nvPr>
        </p:nvSpPr>
        <p:spPr/>
        <p:txBody>
          <a:bodyPr/>
          <a:lstStyle/>
          <a:p>
            <a:pPr lvl="0"/>
            <a:endParaRPr lang="zh-CN" altLang="en-US" dirty="0"/>
          </a:p>
        </p:txBody>
      </p:sp>
      <p:sp>
        <p:nvSpPr>
          <p:cNvPr id="8" name="灯片编号占位符 7"/>
          <p:cNvSpPr>
            <a:spLocks noGrp="1"/>
          </p:cNvSpPr>
          <p:nvPr>
            <p:ph type="sldNum" sz="quarter" idx="12"/>
          </p:nvPr>
        </p:nvSpPr>
        <p:spPr/>
        <p:txBody>
          <a:bodyPr/>
          <a:lstStyle/>
          <a:p>
            <a:pPr lvl="0"/>
            <a:fld id="{9A0DB2DC-4C9A-4742-B13C-FB6460FD3503}" type="slidenum">
              <a:rPr lang="zh-CN" altLang="en-US" dirty="0"/>
            </a:fld>
            <a:endParaRPr lang="zh-CN" altLang="en-US" dirty="0">
              <a:latin typeface="Times New Roman" panose="02020603050405020304" pitchFamily="18" charset="0"/>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dgm" preserve="1">
  <p:cSld name="标题和图示或组织结构图">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SmartArt 占位符 2"/>
          <p:cNvSpPr>
            <a:spLocks noGrp="1"/>
          </p:cNvSpPr>
          <p:nvPr>
            <p:ph type="pic" idx="1"/>
          </p:nvPr>
        </p:nvSpPr>
        <p:spPr/>
        <p:txBody>
          <a:bodyPr/>
          <a:lstStyle/>
          <a:p>
            <a:endParaRPr lang="zh-CN" altLang="en-US"/>
          </a:p>
        </p:txBody>
      </p:sp>
      <p:sp>
        <p:nvSpPr>
          <p:cNvPr id="4" name="日期占位符 3"/>
          <p:cNvSpPr>
            <a:spLocks noGrp="1"/>
          </p:cNvSpPr>
          <p:nvPr>
            <p:ph type="dt" sz="half" idx="10"/>
          </p:nvPr>
        </p:nvSpPr>
        <p:spPr/>
        <p:txBody>
          <a:bodyPr/>
          <a:lstStyle/>
          <a:p>
            <a:pPr lvl="0"/>
            <a:fld id="{BB962C8B-B14F-4D97-AF65-F5344CB8AC3E}" type="datetime1">
              <a:rPr lang="zh-CN" altLang="en-US" dirty="0"/>
            </a:fld>
            <a:endParaRPr lang="zh-CN" altLang="en-US" dirty="0">
              <a:latin typeface="Times New Roman" panose="02020603050405020304" pitchFamily="18" charset="0"/>
            </a:endParaRPr>
          </a:p>
        </p:txBody>
      </p:sp>
      <p:sp>
        <p:nvSpPr>
          <p:cNvPr id="5" name="页脚占位符 4"/>
          <p:cNvSpPr>
            <a:spLocks noGrp="1"/>
          </p:cNvSpPr>
          <p:nvPr>
            <p:ph type="ftr" sz="quarter" idx="11"/>
          </p:nvPr>
        </p:nvSpPr>
        <p:spPr/>
        <p:txBody>
          <a:bodyPr/>
          <a:lstStyle/>
          <a:p>
            <a:pPr lvl="0"/>
            <a:endParaRPr lang="zh-CN" altLang="en-US" dirty="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fld>
            <a:endParaRPr lang="zh-CN" altLang="en-US" dirty="0">
              <a:latin typeface="Times New Roman" panose="02020603050405020304" pitchFamily="18" charset="0"/>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628650" y="1825625"/>
            <a:ext cx="38862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29150" y="1825625"/>
            <a:ext cx="38862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pPr lvl="0"/>
            <a:fld id="{BB962C8B-B14F-4D97-AF65-F5344CB8AC3E}" type="datetime1">
              <a:rPr lang="zh-CN" altLang="en-US" dirty="0"/>
            </a:fld>
            <a:endParaRPr lang="zh-CN" altLang="en-US" dirty="0">
              <a:latin typeface="Times New Roman" panose="02020603050405020304" pitchFamily="18" charset="0"/>
            </a:endParaRPr>
          </a:p>
        </p:txBody>
      </p:sp>
      <p:sp>
        <p:nvSpPr>
          <p:cNvPr id="6" name="页脚占位符 5"/>
          <p:cNvSpPr>
            <a:spLocks noGrp="1"/>
          </p:cNvSpPr>
          <p:nvPr>
            <p:ph type="ftr" sz="quarter" idx="11"/>
          </p:nvPr>
        </p:nvSpPr>
        <p:spPr/>
        <p:txBody>
          <a:bodyPr/>
          <a:lstStyle/>
          <a:p>
            <a:pPr lvl="0"/>
            <a:endParaRPr lang="zh-CN" altLang="en-US" dirty="0"/>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fld>
            <a:endParaRPr lang="zh-CN" altLang="en-US" dirty="0">
              <a:latin typeface="Times New Roman" panose="02020603050405020304" pitchFamily="18" charset="0"/>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p:txBody>
          <a:bodyPr/>
          <a:lstStyle/>
          <a:p>
            <a:endParaRPr lang="zh-CN" altLang="en-US"/>
          </a:p>
        </p:txBody>
      </p:sp>
      <p:sp>
        <p:nvSpPr>
          <p:cNvPr id="4" name="日期占位符 3"/>
          <p:cNvSpPr>
            <a:spLocks noGrp="1"/>
          </p:cNvSpPr>
          <p:nvPr>
            <p:ph type="dt" sz="half" idx="10"/>
          </p:nvPr>
        </p:nvSpPr>
        <p:spPr/>
        <p:txBody>
          <a:bodyPr/>
          <a:lstStyle/>
          <a:p>
            <a:pPr lvl="0"/>
            <a:fld id="{BB962C8B-B14F-4D97-AF65-F5344CB8AC3E}" type="datetime1">
              <a:rPr lang="zh-CN" altLang="en-US" dirty="0"/>
            </a:fld>
            <a:endParaRPr lang="zh-CN" altLang="en-US" dirty="0">
              <a:latin typeface="Times New Roman" panose="02020603050405020304" pitchFamily="18" charset="0"/>
            </a:endParaRPr>
          </a:p>
        </p:txBody>
      </p:sp>
      <p:sp>
        <p:nvSpPr>
          <p:cNvPr id="5" name="页脚占位符 4"/>
          <p:cNvSpPr>
            <a:spLocks noGrp="1"/>
          </p:cNvSpPr>
          <p:nvPr>
            <p:ph type="ftr" sz="quarter" idx="11"/>
          </p:nvPr>
        </p:nvSpPr>
        <p:spPr/>
        <p:txBody>
          <a:bodyPr/>
          <a:lstStyle/>
          <a:p>
            <a:pPr lvl="0"/>
            <a:endParaRPr lang="zh-CN" altLang="en-US" dirty="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fld>
            <a:endParaRPr lang="zh-CN" altLang="en-US" dirty="0">
              <a:latin typeface="Times New Roman" panose="02020603050405020304" pitchFamily="18" charset="0"/>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lvl="0"/>
            <a:endParaRPr lang="zh-CN" altLang="en-US" dirty="0">
              <a:latin typeface="Times New Roman" panose="02020603050405020304" pitchFamily="18" charset="0"/>
            </a:endParaRPr>
          </a:p>
        </p:txBody>
      </p:sp>
      <p:sp>
        <p:nvSpPr>
          <p:cNvPr id="5" name="页脚占位符 4"/>
          <p:cNvSpPr>
            <a:spLocks noGrp="1"/>
          </p:cNvSpPr>
          <p:nvPr>
            <p:ph type="ftr" sz="quarter" idx="11"/>
          </p:nvPr>
        </p:nvSpPr>
        <p:spPr/>
        <p:txBody>
          <a:bodyPr/>
          <a:lstStyle/>
          <a:p>
            <a:pPr lvl="0"/>
            <a:endParaRPr lang="zh-CN" altLang="en-US" dirty="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fld>
            <a:endParaRPr lang="zh-CN" altLang="en-US" dirty="0">
              <a:latin typeface="Times New Roman" panose="02020603050405020304" pitchFamily="18" charset="0"/>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pPr lvl="0"/>
            <a:endParaRPr lang="zh-CN" altLang="en-US" dirty="0">
              <a:latin typeface="Times New Roman" panose="02020603050405020304" pitchFamily="18" charset="0"/>
            </a:endParaRPr>
          </a:p>
        </p:txBody>
      </p:sp>
      <p:sp>
        <p:nvSpPr>
          <p:cNvPr id="5" name="页脚占位符 4"/>
          <p:cNvSpPr>
            <a:spLocks noGrp="1"/>
          </p:cNvSpPr>
          <p:nvPr>
            <p:ph type="ftr" sz="quarter" idx="11"/>
          </p:nvPr>
        </p:nvSpPr>
        <p:spPr/>
        <p:txBody>
          <a:bodyPr/>
          <a:lstStyle/>
          <a:p>
            <a:pPr lvl="0"/>
            <a:endParaRPr lang="zh-CN" altLang="en-US" dirty="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fld>
            <a:endParaRPr lang="zh-CN" altLang="en-US" dirty="0">
              <a:latin typeface="Times New Roman" panose="02020603050405020304" pitchFamily="18" charset="0"/>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304800" y="1981200"/>
            <a:ext cx="4184968" cy="38862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60583" y="1981200"/>
            <a:ext cx="4184968" cy="38862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pPr lvl="0"/>
            <a:endParaRPr lang="zh-CN" altLang="en-US" dirty="0">
              <a:latin typeface="Times New Roman" panose="02020603050405020304" pitchFamily="18" charset="0"/>
            </a:endParaRPr>
          </a:p>
        </p:txBody>
      </p:sp>
      <p:sp>
        <p:nvSpPr>
          <p:cNvPr id="6" name="页脚占位符 5"/>
          <p:cNvSpPr>
            <a:spLocks noGrp="1"/>
          </p:cNvSpPr>
          <p:nvPr>
            <p:ph type="ftr" sz="quarter" idx="11"/>
          </p:nvPr>
        </p:nvSpPr>
        <p:spPr/>
        <p:txBody>
          <a:bodyPr/>
          <a:lstStyle/>
          <a:p>
            <a:pPr lvl="0"/>
            <a:endParaRPr lang="zh-CN" altLang="en-US" dirty="0"/>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fld>
            <a:endParaRPr lang="zh-CN" altLang="en-US" dirty="0">
              <a:latin typeface="Times New Roman" panose="02020603050405020304" pitchFamily="18" charset="0"/>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90081" y="2665379"/>
            <a:ext cx="3655181" cy="3524284"/>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92704" y="2665379"/>
            <a:ext cx="3673182" cy="3524284"/>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pPr lvl="0"/>
            <a:endParaRPr lang="zh-CN" altLang="en-US" dirty="0">
              <a:latin typeface="Times New Roman" panose="02020603050405020304" pitchFamily="18" charset="0"/>
            </a:endParaRPr>
          </a:p>
        </p:txBody>
      </p:sp>
      <p:sp>
        <p:nvSpPr>
          <p:cNvPr id="8" name="页脚占位符 7"/>
          <p:cNvSpPr>
            <a:spLocks noGrp="1"/>
          </p:cNvSpPr>
          <p:nvPr>
            <p:ph type="ftr" sz="quarter" idx="11"/>
          </p:nvPr>
        </p:nvSpPr>
        <p:spPr/>
        <p:txBody>
          <a:bodyPr/>
          <a:lstStyle/>
          <a:p>
            <a:pPr lvl="0"/>
            <a:endParaRPr lang="zh-CN" altLang="en-US" dirty="0"/>
          </a:p>
        </p:txBody>
      </p:sp>
      <p:sp>
        <p:nvSpPr>
          <p:cNvPr id="9" name="灯片编号占位符 8"/>
          <p:cNvSpPr>
            <a:spLocks noGrp="1"/>
          </p:cNvSpPr>
          <p:nvPr>
            <p:ph type="sldNum" sz="quarter" idx="12"/>
          </p:nvPr>
        </p:nvSpPr>
        <p:spPr/>
        <p:txBody>
          <a:bodyPr/>
          <a:lstStyle/>
          <a:p>
            <a:pPr lvl="0"/>
            <a:fld id="{9A0DB2DC-4C9A-4742-B13C-FB6460FD3503}" type="slidenum">
              <a:rPr lang="zh-CN" altLang="en-US" dirty="0"/>
            </a:fld>
            <a:endParaRPr lang="zh-CN" altLang="en-US" dirty="0">
              <a:latin typeface="Times New Roman" panose="02020603050405020304" pitchFamily="18" charset="0"/>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pPr lvl="0"/>
            <a:endParaRPr lang="zh-CN" altLang="en-US" dirty="0">
              <a:latin typeface="Times New Roman" panose="02020603050405020304" pitchFamily="18" charset="0"/>
            </a:endParaRPr>
          </a:p>
        </p:txBody>
      </p:sp>
      <p:sp>
        <p:nvSpPr>
          <p:cNvPr id="4" name="页脚占位符 3"/>
          <p:cNvSpPr>
            <a:spLocks noGrp="1"/>
          </p:cNvSpPr>
          <p:nvPr>
            <p:ph type="ftr" sz="quarter" idx="11"/>
          </p:nvPr>
        </p:nvSpPr>
        <p:spPr/>
        <p:txBody>
          <a:bodyPr/>
          <a:lstStyle/>
          <a:p>
            <a:pPr lvl="0"/>
            <a:endParaRPr lang="zh-CN" altLang="en-US" dirty="0"/>
          </a:p>
        </p:txBody>
      </p:sp>
      <p:sp>
        <p:nvSpPr>
          <p:cNvPr id="5" name="灯片编号占位符 4"/>
          <p:cNvSpPr>
            <a:spLocks noGrp="1"/>
          </p:cNvSpPr>
          <p:nvPr>
            <p:ph type="sldNum" sz="quarter" idx="12"/>
          </p:nvPr>
        </p:nvSpPr>
        <p:spPr/>
        <p:txBody>
          <a:bodyPr/>
          <a:lstStyle/>
          <a:p>
            <a:pPr lvl="0"/>
            <a:fld id="{9A0DB2DC-4C9A-4742-B13C-FB6460FD3503}" type="slidenum">
              <a:rPr lang="zh-CN" altLang="en-US" dirty="0"/>
            </a:fld>
            <a:endParaRPr lang="zh-CN" altLang="en-US" dirty="0">
              <a:latin typeface="Times New Roman" panose="02020603050405020304" pitchFamily="18" charset="0"/>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lvl="0"/>
            <a:endParaRPr lang="zh-CN" altLang="en-US" dirty="0">
              <a:latin typeface="Times New Roman" panose="02020603050405020304" pitchFamily="18" charset="0"/>
            </a:endParaRPr>
          </a:p>
        </p:txBody>
      </p:sp>
      <p:sp>
        <p:nvSpPr>
          <p:cNvPr id="3" name="页脚占位符 2"/>
          <p:cNvSpPr>
            <a:spLocks noGrp="1"/>
          </p:cNvSpPr>
          <p:nvPr>
            <p:ph type="ftr" sz="quarter" idx="11"/>
          </p:nvPr>
        </p:nvSpPr>
        <p:spPr/>
        <p:txBody>
          <a:bodyPr/>
          <a:lstStyle/>
          <a:p>
            <a:pPr lvl="0"/>
            <a:endParaRPr lang="zh-CN" altLang="en-US" dirty="0"/>
          </a:p>
        </p:txBody>
      </p:sp>
      <p:sp>
        <p:nvSpPr>
          <p:cNvPr id="4" name="灯片编号占位符 3"/>
          <p:cNvSpPr>
            <a:spLocks noGrp="1"/>
          </p:cNvSpPr>
          <p:nvPr>
            <p:ph type="sldNum" sz="quarter" idx="12"/>
          </p:nvPr>
        </p:nvSpPr>
        <p:spPr/>
        <p:txBody>
          <a:bodyPr/>
          <a:lstStyle/>
          <a:p>
            <a:pPr lvl="0"/>
            <a:fld id="{9A0DB2DC-4C9A-4742-B13C-FB6460FD3503}" type="slidenum">
              <a:rPr lang="zh-CN" altLang="en-US" dirty="0"/>
            </a:fld>
            <a:endParaRPr lang="zh-CN" altLang="en-US" dirty="0">
              <a:latin typeface="Times New Roman" panose="02020603050405020304" pitchFamily="18" charset="0"/>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pPr lvl="0"/>
            <a:endParaRPr lang="zh-CN" altLang="en-US" dirty="0">
              <a:latin typeface="Times New Roman" panose="02020603050405020304" pitchFamily="18" charset="0"/>
            </a:endParaRPr>
          </a:p>
        </p:txBody>
      </p:sp>
      <p:sp>
        <p:nvSpPr>
          <p:cNvPr id="6" name="页脚占位符 5"/>
          <p:cNvSpPr>
            <a:spLocks noGrp="1"/>
          </p:cNvSpPr>
          <p:nvPr>
            <p:ph type="ftr" sz="quarter" idx="11"/>
          </p:nvPr>
        </p:nvSpPr>
        <p:spPr/>
        <p:txBody>
          <a:bodyPr/>
          <a:lstStyle/>
          <a:p>
            <a:pPr lvl="0"/>
            <a:endParaRPr lang="zh-CN" altLang="en-US" dirty="0"/>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fld>
            <a:endParaRPr lang="zh-CN" altLang="en-US" dirty="0">
              <a:latin typeface="Times New Roman" panose="02020603050405020304" pitchFamily="18" charset="0"/>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pPr lvl="0"/>
            <a:endParaRPr lang="zh-CN" altLang="en-US" dirty="0">
              <a:latin typeface="Times New Roman" panose="02020603050405020304" pitchFamily="18" charset="0"/>
            </a:endParaRPr>
          </a:p>
        </p:txBody>
      </p:sp>
      <p:sp>
        <p:nvSpPr>
          <p:cNvPr id="6" name="页脚占位符 5"/>
          <p:cNvSpPr>
            <a:spLocks noGrp="1"/>
          </p:cNvSpPr>
          <p:nvPr>
            <p:ph type="ftr" sz="quarter" idx="11"/>
          </p:nvPr>
        </p:nvSpPr>
        <p:spPr/>
        <p:txBody>
          <a:bodyPr/>
          <a:lstStyle/>
          <a:p>
            <a:pPr lvl="0"/>
            <a:endParaRPr lang="zh-CN" altLang="en-US" dirty="0"/>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fld>
            <a:endParaRPr lang="zh-CN" altLang="en-US" dirty="0">
              <a:latin typeface="Times New Roman" panose="02020603050405020304" pitchFamily="18" charset="0"/>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7" Type="http://schemas.openxmlformats.org/officeDocument/2006/relationships/theme" Target="../theme/theme1.xml"/><Relationship Id="rId16" Type="http://schemas.openxmlformats.org/officeDocument/2006/relationships/image" Target="../media/image2.jpeg"/><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0">
          <a:blip r:embed="rId16"/>
          <a:stretch>
            <a:fillRect/>
          </a:stretch>
        </a:blipFill>
        <a:effectLst/>
      </p:bgPr>
    </p:bg>
    <p:spTree>
      <p:nvGrpSpPr>
        <p:cNvPr id="1" name=""/>
        <p:cNvGrpSpPr/>
        <p:nvPr/>
      </p:nvGrpSpPr>
      <p:grpSpPr/>
      <p:sp>
        <p:nvSpPr>
          <p:cNvPr id="108546" name="标题 108545"/>
          <p:cNvSpPr>
            <a:spLocks noGrp="1" noRot="1"/>
          </p:cNvSpPr>
          <p:nvPr>
            <p:ph type="title"/>
          </p:nvPr>
        </p:nvSpPr>
        <p:spPr>
          <a:xfrm>
            <a:off x="301625" y="685800"/>
            <a:ext cx="8540750" cy="1143000"/>
          </a:xfrm>
          <a:prstGeom prst="rect">
            <a:avLst/>
          </a:prstGeom>
          <a:noFill/>
          <a:ln w="9525">
            <a:noFill/>
          </a:ln>
        </p:spPr>
        <p:txBody>
          <a:bodyPr anchor="ctr" anchorCtr="0"/>
          <a:p>
            <a:pPr lvl="0"/>
            <a:r>
              <a:rPr lang="zh-CN" altLang="en-US" dirty="0"/>
              <a:t>单击此处编辑母版标题样式</a:t>
            </a:r>
            <a:endParaRPr lang="zh-CN" altLang="en-US" dirty="0"/>
          </a:p>
        </p:txBody>
      </p:sp>
      <p:sp>
        <p:nvSpPr>
          <p:cNvPr id="108547" name="文本占位符 108546"/>
          <p:cNvSpPr>
            <a:spLocks noGrp="1" noRot="1"/>
          </p:cNvSpPr>
          <p:nvPr>
            <p:ph type="body" idx="1"/>
          </p:nvPr>
        </p:nvSpPr>
        <p:spPr>
          <a:xfrm>
            <a:off x="304800" y="1981200"/>
            <a:ext cx="8540750" cy="3886200"/>
          </a:xfrm>
          <a:prstGeom prst="rect">
            <a:avLst/>
          </a:prstGeom>
          <a:noFill/>
          <a:ln w="9525">
            <a:noFill/>
          </a:ln>
        </p:spPr>
        <p:txBody>
          <a:bodyPr/>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08548" name="日期占位符 108547"/>
          <p:cNvSpPr>
            <a:spLocks noGrp="1"/>
          </p:cNvSpPr>
          <p:nvPr>
            <p:ph type="dt" sz="half" idx="2"/>
          </p:nvPr>
        </p:nvSpPr>
        <p:spPr>
          <a:xfrm>
            <a:off x="301625" y="6019800"/>
            <a:ext cx="2289175" cy="476250"/>
          </a:xfrm>
          <a:prstGeom prst="rect">
            <a:avLst/>
          </a:prstGeom>
          <a:noFill/>
          <a:ln w="9525">
            <a:noFill/>
          </a:ln>
        </p:spPr>
        <p:txBody>
          <a:bodyPr/>
          <a:lstStyle>
            <a:lvl1pPr>
              <a:defRPr sz="1400">
                <a:latin typeface="Arial" panose="020B0604020202020204" pitchFamily="34" charset="0"/>
              </a:defRPr>
            </a:lvl1pPr>
          </a:lstStyle>
          <a:p>
            <a:pPr lvl="0"/>
            <a:fld id="{BB962C8B-B14F-4D97-AF65-F5344CB8AC3E}" type="datetime1">
              <a:rPr lang="zh-CN" altLang="en-US" dirty="0"/>
            </a:fld>
            <a:endParaRPr lang="zh-CN" altLang="en-US" dirty="0">
              <a:latin typeface="Times New Roman" panose="02020603050405020304" pitchFamily="18" charset="0"/>
            </a:endParaRPr>
          </a:p>
        </p:txBody>
      </p:sp>
      <p:sp>
        <p:nvSpPr>
          <p:cNvPr id="108549" name="页脚占位符 108548"/>
          <p:cNvSpPr>
            <a:spLocks noGrp="1"/>
          </p:cNvSpPr>
          <p:nvPr>
            <p:ph type="ftr" sz="quarter" idx="3"/>
          </p:nvPr>
        </p:nvSpPr>
        <p:spPr>
          <a:xfrm>
            <a:off x="3124200" y="6019800"/>
            <a:ext cx="2895600" cy="476250"/>
          </a:xfrm>
          <a:prstGeom prst="rect">
            <a:avLst/>
          </a:prstGeom>
          <a:noFill/>
          <a:ln w="9525">
            <a:noFill/>
          </a:ln>
        </p:spPr>
        <p:txBody>
          <a:bodyPr/>
          <a:lstStyle>
            <a:lvl1pPr algn="ctr">
              <a:defRPr sz="1400">
                <a:latin typeface="Arial" panose="020B0604020202020204" pitchFamily="34" charset="0"/>
              </a:defRPr>
            </a:lvl1pPr>
          </a:lstStyle>
          <a:p>
            <a:pPr lvl="0"/>
            <a:endParaRPr lang="zh-CN" altLang="en-US" dirty="0"/>
          </a:p>
        </p:txBody>
      </p:sp>
      <p:sp>
        <p:nvSpPr>
          <p:cNvPr id="108550" name="灯片编号占位符 108549"/>
          <p:cNvSpPr>
            <a:spLocks noGrp="1"/>
          </p:cNvSpPr>
          <p:nvPr>
            <p:ph type="sldNum" sz="quarter" idx="4"/>
          </p:nvPr>
        </p:nvSpPr>
        <p:spPr>
          <a:xfrm>
            <a:off x="6553200" y="6019800"/>
            <a:ext cx="2289175" cy="476250"/>
          </a:xfrm>
          <a:prstGeom prst="rect">
            <a:avLst/>
          </a:prstGeom>
          <a:noFill/>
          <a:ln w="9525">
            <a:noFill/>
          </a:ln>
        </p:spPr>
        <p:txBody>
          <a:bodyPr/>
          <a:lstStyle>
            <a:lvl1pPr algn="r">
              <a:defRPr sz="1400">
                <a:latin typeface="Arial" panose="020B0604020202020204" pitchFamily="34" charset="0"/>
              </a:defRPr>
            </a:lvl1pPr>
          </a:lstStyle>
          <a:p>
            <a:pPr lvl="0"/>
            <a:fld id="{9A0DB2DC-4C9A-4742-B13C-FB6460FD3503}" type="slidenum">
              <a:rPr lang="zh-CN" altLang="en-US" dirty="0"/>
            </a:fld>
            <a:endParaRPr lang="zh-CN" altLang="en-US" dirty="0">
              <a:latin typeface="Times New Roman" panose="02020603050405020304" pitchFamily="18"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hf sldNum="0" hdr="0" ftr="0" dt="0"/>
  <p:txStyles>
    <p:titleStyle>
      <a:lvl1pPr marL="0" lvl="0" indent="0" algn="ctr" defTabSz="914400" rtl="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p:titleStyle>
    <p:body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3200" b="0" i="0" u="none" kern="1200" baseline="0">
          <a:solidFill>
            <a:schemeClr val="tx1"/>
          </a:solidFill>
          <a:latin typeface="+mn-lt"/>
          <a:ea typeface="+mn-ea"/>
          <a:cs typeface="+mn-cs"/>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800" b="0" i="0" u="none" kern="1200" baseline="0">
          <a:solidFill>
            <a:schemeClr val="tx1"/>
          </a:solidFill>
          <a:latin typeface="+mn-lt"/>
          <a:ea typeface="+mn-ea"/>
          <a:cs typeface="+mn-cs"/>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400" b="0" i="0" u="none" kern="1200" baseline="0">
          <a:solidFill>
            <a:schemeClr val="tx1"/>
          </a:solidFill>
          <a:latin typeface="+mn-lt"/>
          <a:ea typeface="+mn-ea"/>
          <a:cs typeface="+mn-cs"/>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2000" b="0" i="0" u="none" kern="1200" baseline="0">
          <a:solidFill>
            <a:schemeClr val="tx1"/>
          </a:solidFill>
          <a:latin typeface="+mn-lt"/>
          <a:ea typeface="+mn-ea"/>
          <a:cs typeface="+mn-cs"/>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2000" b="0" i="0" u="none" kern="1200" baseline="0">
          <a:solidFill>
            <a:schemeClr val="tx1"/>
          </a:solidFill>
          <a:latin typeface="+mn-lt"/>
          <a:ea typeface="+mn-ea"/>
          <a:cs typeface="+mn-cs"/>
        </a:defRPr>
      </a:lvl5pPr>
      <a:lvl6pPr marL="2514600" lvl="5"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2000" b="0" i="0" u="none" kern="1200" baseline="0">
          <a:solidFill>
            <a:schemeClr val="tx1"/>
          </a:solidFill>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2000" b="0" i="0" u="none" kern="1200" baseline="0">
          <a:solidFill>
            <a:schemeClr val="tx1"/>
          </a:solidFill>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2000" b="0" i="0" u="none" kern="1200" baseline="0">
          <a:solidFill>
            <a:schemeClr val="tx1"/>
          </a:solidFill>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2000" b="0" i="0" u="none" kern="1200" baseline="0">
          <a:solidFill>
            <a:schemeClr val="tx1"/>
          </a:solidFill>
          <a:latin typeface="+mn-lt"/>
          <a:ea typeface="+mn-ea"/>
          <a:cs typeface="+mn-cs"/>
        </a:defRPr>
      </a:lvl9pPr>
    </p:bodyStyle>
    <p:otherStyle>
      <a:lvl1pPr marL="0" lvl="0"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7.xml"/><Relationship Id="rId1"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3.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4.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7" Type="http://schemas.openxmlformats.org/officeDocument/2006/relationships/vmlDrawing" Target="../drawings/vmlDrawing2.vml"/><Relationship Id="rId6" Type="http://schemas.openxmlformats.org/officeDocument/2006/relationships/slideLayout" Target="../slideLayouts/slideLayout12.xml"/><Relationship Id="rId5" Type="http://schemas.openxmlformats.org/officeDocument/2006/relationships/image" Target="../media/image18.png"/><Relationship Id="rId4" Type="http://schemas.openxmlformats.org/officeDocument/2006/relationships/image" Target="../media/image17.wmf"/><Relationship Id="rId3" Type="http://schemas.openxmlformats.org/officeDocument/2006/relationships/oleObject" Target="../embeddings/oleObject4.bin"/><Relationship Id="rId2" Type="http://schemas.openxmlformats.org/officeDocument/2006/relationships/image" Target="../media/image16.wmf"/><Relationship Id="rId1" Type="http://schemas.openxmlformats.org/officeDocument/2006/relationships/oleObject" Target="../embeddings/oleObject3.bin"/></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2.png"/><Relationship Id="rId1" Type="http://schemas.openxmlformats.org/officeDocument/2006/relationships/image" Target="../media/image21.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image" Target="../media/image27.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png"/><Relationship Id="rId1"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32.wmf"/><Relationship Id="rId7" Type="http://schemas.openxmlformats.org/officeDocument/2006/relationships/oleObject" Target="../embeddings/oleObject8.bin"/><Relationship Id="rId6" Type="http://schemas.openxmlformats.org/officeDocument/2006/relationships/image" Target="../media/image31.wmf"/><Relationship Id="rId5" Type="http://schemas.openxmlformats.org/officeDocument/2006/relationships/oleObject" Target="../embeddings/oleObject7.bin"/><Relationship Id="rId4" Type="http://schemas.openxmlformats.org/officeDocument/2006/relationships/image" Target="../media/image30.wmf"/><Relationship Id="rId3" Type="http://schemas.openxmlformats.org/officeDocument/2006/relationships/oleObject" Target="../embeddings/oleObject6.bin"/><Relationship Id="rId2" Type="http://schemas.openxmlformats.org/officeDocument/2006/relationships/image" Target="../media/image29.wmf"/><Relationship Id="rId10" Type="http://schemas.openxmlformats.org/officeDocument/2006/relationships/vmlDrawing" Target="../drawings/vmlDrawing3.vml"/><Relationship Id="rId1" Type="http://schemas.openxmlformats.org/officeDocument/2006/relationships/oleObject" Target="../embeddings/oleObject5.bin"/></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5.png"/><Relationship Id="rId1" Type="http://schemas.openxmlformats.org/officeDocument/2006/relationships/image" Target="../media/image3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6.png"/></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8.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9.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0.png"/></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1.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6.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2.png"/></Relationships>
</file>

<file path=ppt/slides/_rels/slide5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3.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7" Type="http://schemas.openxmlformats.org/officeDocument/2006/relationships/vmlDrawing" Target="../drawings/vmlDrawing1.vml"/><Relationship Id="rId6" Type="http://schemas.openxmlformats.org/officeDocument/2006/relationships/slideLayout" Target="../slideLayouts/slideLayout12.xml"/><Relationship Id="rId5" Type="http://schemas.openxmlformats.org/officeDocument/2006/relationships/image" Target="../media/image9.png"/><Relationship Id="rId4" Type="http://schemas.openxmlformats.org/officeDocument/2006/relationships/image" Target="../media/image8.wmf"/><Relationship Id="rId3" Type="http://schemas.openxmlformats.org/officeDocument/2006/relationships/oleObject" Target="../embeddings/oleObject2.bin"/><Relationship Id="rId2" Type="http://schemas.openxmlformats.org/officeDocument/2006/relationships/image" Target="../media/image7.wmf"/><Relationship Id="rId1" Type="http://schemas.openxmlformats.org/officeDocument/2006/relationships/oleObject" Target="../embeddings/oleObject1.bin"/></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4" Type="http://schemas.openxmlformats.org/officeDocument/2006/relationships/vmlDrawing" Target="../drawings/vmlDrawing4.vml"/><Relationship Id="rId3" Type="http://schemas.openxmlformats.org/officeDocument/2006/relationships/slideLayout" Target="../slideLayouts/slideLayout14.xml"/><Relationship Id="rId2" Type="http://schemas.openxmlformats.org/officeDocument/2006/relationships/image" Target="../media/image44.wmf"/><Relationship Id="rId1" Type="http://schemas.openxmlformats.org/officeDocument/2006/relationships/oleObject" Target="../embeddings/oleObject9.bin"/></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1.wmf"/></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9" Type="http://schemas.openxmlformats.org/officeDocument/2006/relationships/oleObject" Target="../embeddings/oleObject14.bin"/><Relationship Id="rId8" Type="http://schemas.openxmlformats.org/officeDocument/2006/relationships/image" Target="../media/image48.wmf"/><Relationship Id="rId7" Type="http://schemas.openxmlformats.org/officeDocument/2006/relationships/oleObject" Target="../embeddings/oleObject13.bin"/><Relationship Id="rId6" Type="http://schemas.openxmlformats.org/officeDocument/2006/relationships/image" Target="../media/image47.wmf"/><Relationship Id="rId5" Type="http://schemas.openxmlformats.org/officeDocument/2006/relationships/oleObject" Target="../embeddings/oleObject12.bin"/><Relationship Id="rId4" Type="http://schemas.openxmlformats.org/officeDocument/2006/relationships/image" Target="../media/image46.wmf"/><Relationship Id="rId3" Type="http://schemas.openxmlformats.org/officeDocument/2006/relationships/oleObject" Target="../embeddings/oleObject11.bin"/><Relationship Id="rId2" Type="http://schemas.openxmlformats.org/officeDocument/2006/relationships/image" Target="../media/image45.wmf"/><Relationship Id="rId12" Type="http://schemas.openxmlformats.org/officeDocument/2006/relationships/vmlDrawing" Target="../drawings/vmlDrawing5.vml"/><Relationship Id="rId11" Type="http://schemas.openxmlformats.org/officeDocument/2006/relationships/slideLayout" Target="../slideLayouts/slideLayout2.xml"/><Relationship Id="rId10" Type="http://schemas.openxmlformats.org/officeDocument/2006/relationships/image" Target="../media/image49.wmf"/><Relationship Id="rId1" Type="http://schemas.openxmlformats.org/officeDocument/2006/relationships/oleObject" Target="../embeddings/oleObject10.bin"/></Relationships>
</file>

<file path=ppt/slides/_rels/slide96.xml.rels><?xml version="1.0" encoding="UTF-8" standalone="yes"?>
<Relationships xmlns="http://schemas.openxmlformats.org/package/2006/relationships"><Relationship Id="rId9" Type="http://schemas.openxmlformats.org/officeDocument/2006/relationships/oleObject" Target="../embeddings/oleObject19.bin"/><Relationship Id="rId8" Type="http://schemas.openxmlformats.org/officeDocument/2006/relationships/image" Target="../media/image53.wmf"/><Relationship Id="rId7" Type="http://schemas.openxmlformats.org/officeDocument/2006/relationships/oleObject" Target="../embeddings/oleObject18.bin"/><Relationship Id="rId6" Type="http://schemas.openxmlformats.org/officeDocument/2006/relationships/image" Target="../media/image52.wmf"/><Relationship Id="rId5" Type="http://schemas.openxmlformats.org/officeDocument/2006/relationships/oleObject" Target="../embeddings/oleObject17.bin"/><Relationship Id="rId4" Type="http://schemas.openxmlformats.org/officeDocument/2006/relationships/image" Target="../media/image51.wmf"/><Relationship Id="rId32" Type="http://schemas.openxmlformats.org/officeDocument/2006/relationships/vmlDrawing" Target="../drawings/vmlDrawing6.vml"/><Relationship Id="rId31" Type="http://schemas.openxmlformats.org/officeDocument/2006/relationships/slideLayout" Target="../slideLayouts/slideLayout2.xml"/><Relationship Id="rId30" Type="http://schemas.openxmlformats.org/officeDocument/2006/relationships/image" Target="../media/image64.wmf"/><Relationship Id="rId3" Type="http://schemas.openxmlformats.org/officeDocument/2006/relationships/oleObject" Target="../embeddings/oleObject16.bin"/><Relationship Id="rId29" Type="http://schemas.openxmlformats.org/officeDocument/2006/relationships/oleObject" Target="../embeddings/oleObject29.bin"/><Relationship Id="rId28" Type="http://schemas.openxmlformats.org/officeDocument/2006/relationships/image" Target="../media/image63.wmf"/><Relationship Id="rId27" Type="http://schemas.openxmlformats.org/officeDocument/2006/relationships/oleObject" Target="../embeddings/oleObject28.bin"/><Relationship Id="rId26" Type="http://schemas.openxmlformats.org/officeDocument/2006/relationships/image" Target="../media/image62.wmf"/><Relationship Id="rId25" Type="http://schemas.openxmlformats.org/officeDocument/2006/relationships/oleObject" Target="../embeddings/oleObject27.bin"/><Relationship Id="rId24" Type="http://schemas.openxmlformats.org/officeDocument/2006/relationships/image" Target="../media/image61.wmf"/><Relationship Id="rId23" Type="http://schemas.openxmlformats.org/officeDocument/2006/relationships/oleObject" Target="../embeddings/oleObject26.bin"/><Relationship Id="rId22" Type="http://schemas.openxmlformats.org/officeDocument/2006/relationships/image" Target="../media/image60.wmf"/><Relationship Id="rId21" Type="http://schemas.openxmlformats.org/officeDocument/2006/relationships/oleObject" Target="../embeddings/oleObject25.bin"/><Relationship Id="rId20" Type="http://schemas.openxmlformats.org/officeDocument/2006/relationships/image" Target="../media/image59.wmf"/><Relationship Id="rId2" Type="http://schemas.openxmlformats.org/officeDocument/2006/relationships/image" Target="../media/image50.wmf"/><Relationship Id="rId19" Type="http://schemas.openxmlformats.org/officeDocument/2006/relationships/oleObject" Target="../embeddings/oleObject24.bin"/><Relationship Id="rId18" Type="http://schemas.openxmlformats.org/officeDocument/2006/relationships/image" Target="../media/image58.wmf"/><Relationship Id="rId17" Type="http://schemas.openxmlformats.org/officeDocument/2006/relationships/oleObject" Target="../embeddings/oleObject23.bin"/><Relationship Id="rId16" Type="http://schemas.openxmlformats.org/officeDocument/2006/relationships/image" Target="../media/image57.wmf"/><Relationship Id="rId15" Type="http://schemas.openxmlformats.org/officeDocument/2006/relationships/oleObject" Target="../embeddings/oleObject22.bin"/><Relationship Id="rId14" Type="http://schemas.openxmlformats.org/officeDocument/2006/relationships/image" Target="../media/image56.wmf"/><Relationship Id="rId13" Type="http://schemas.openxmlformats.org/officeDocument/2006/relationships/oleObject" Target="../embeddings/oleObject21.bin"/><Relationship Id="rId12" Type="http://schemas.openxmlformats.org/officeDocument/2006/relationships/image" Target="../media/image55.wmf"/><Relationship Id="rId11" Type="http://schemas.openxmlformats.org/officeDocument/2006/relationships/oleObject" Target="../embeddings/oleObject20.bin"/><Relationship Id="rId10" Type="http://schemas.openxmlformats.org/officeDocument/2006/relationships/image" Target="../media/image54.wmf"/><Relationship Id="rId1" Type="http://schemas.openxmlformats.org/officeDocument/2006/relationships/oleObject" Target="../embeddings/oleObject15.bin"/></Relationships>
</file>

<file path=ppt/slides/_rels/slide97.xml.rels><?xml version="1.0" encoding="UTF-8" standalone="yes"?>
<Relationships xmlns="http://schemas.openxmlformats.org/package/2006/relationships"><Relationship Id="rId4" Type="http://schemas.openxmlformats.org/officeDocument/2006/relationships/vmlDrawing" Target="../drawings/vmlDrawing7.vml"/><Relationship Id="rId3" Type="http://schemas.openxmlformats.org/officeDocument/2006/relationships/slideLayout" Target="../slideLayouts/slideLayout2.xml"/><Relationship Id="rId2" Type="http://schemas.openxmlformats.org/officeDocument/2006/relationships/image" Target="../media/image48.wmf"/><Relationship Id="rId1" Type="http://schemas.openxmlformats.org/officeDocument/2006/relationships/oleObject" Target="../embeddings/oleObject30.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050" name="标题 2049"/>
          <p:cNvSpPr>
            <a:spLocks noGrp="1" noRot="1"/>
          </p:cNvSpPr>
          <p:nvPr>
            <p:ph type="ctrTitle"/>
          </p:nvPr>
        </p:nvSpPr>
        <p:spPr>
          <a:xfrm>
            <a:off x="1835150" y="1844675"/>
            <a:ext cx="7772400" cy="1143000"/>
          </a:xfrm>
        </p:spPr>
        <p:txBody>
          <a:bodyPr anchor="ctr" anchorCtr="0"/>
          <a:p>
            <a:pPr defTabSz="914400">
              <a:buSzTx/>
              <a:buFontTx/>
              <a:buNone/>
            </a:pPr>
            <a:r>
              <a:rPr lang="en-US" altLang="zh-CN" sz="4000" kern="1200" baseline="0">
                <a:latin typeface="Arial" panose="020B0604020202020204" pitchFamily="34" charset="0"/>
                <a:ea typeface="宋体" panose="02010600030101010101" pitchFamily="2" charset="-122"/>
              </a:rPr>
              <a:t>MACHINE LEARNING:</a:t>
            </a:r>
            <a:br>
              <a:rPr lang="en-US" altLang="zh-CN" sz="4000" kern="1200" baseline="0">
                <a:latin typeface="Arial" panose="020B0604020202020204" pitchFamily="34" charset="0"/>
                <a:ea typeface="宋体" panose="02010600030101010101" pitchFamily="2" charset="-122"/>
              </a:rPr>
            </a:br>
            <a:r>
              <a:rPr lang="en-US" altLang="zh-CN" sz="4000" kern="1200" baseline="0">
                <a:latin typeface="Arial" panose="020B0604020202020204" pitchFamily="34" charset="0"/>
                <a:ea typeface="宋体" panose="02010600030101010101" pitchFamily="2" charset="-122"/>
              </a:rPr>
              <a:t>GENETIC AND EMERGENT</a:t>
            </a:r>
            <a:endParaRPr lang="en-US" altLang="zh-CN" sz="4000" kern="1200" baseline="0">
              <a:latin typeface="Arial" panose="020B0604020202020204" pitchFamily="34" charset="0"/>
              <a:ea typeface="宋体" panose="02010600030101010101" pitchFamily="2" charset="-122"/>
            </a:endParaRP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灯片编号占位符 1"/>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just">
              <a:lnSpc>
                <a:spcPct val="120000"/>
              </a:lnSpc>
              <a:spcBef>
                <a:spcPct val="20000"/>
              </a:spcBef>
              <a:buClr>
                <a:schemeClr val="accent2"/>
              </a:buClr>
              <a:buFont typeface="Wingdings" panose="05000000000000000000" pitchFamily="2" charset="2"/>
              <a:buChar char="o"/>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algn="r">
              <a:lnSpc>
                <a:spcPct val="100000"/>
              </a:lnSpc>
              <a:spcBef>
                <a:spcPct val="0"/>
              </a:spcBef>
              <a:buClrTx/>
              <a:buFontTx/>
              <a:buNone/>
            </a:pPr>
            <a:fld id="{6E076192-D202-44BF-B493-22C55ACB9B9E}" type="slidenum">
              <a:rPr lang="ja-JP" altLang="en-US" sz="1800">
                <a:solidFill>
                  <a:srgbClr val="A50021"/>
                </a:solidFill>
                <a:ea typeface="MS PGothic" panose="020B0600070205080204" pitchFamily="34" charset="-128"/>
              </a:rPr>
            </a:fld>
            <a:endParaRPr lang="en-US" altLang="ja-JP" sz="1800">
              <a:solidFill>
                <a:srgbClr val="A50021"/>
              </a:solidFill>
              <a:ea typeface="MS PGothic" panose="020B0600070205080204" pitchFamily="34" charset="-128"/>
            </a:endParaRPr>
          </a:p>
        </p:txBody>
      </p:sp>
      <p:sp>
        <p:nvSpPr>
          <p:cNvPr id="69635" name="Rectangle 2"/>
          <p:cNvSpPr>
            <a:spLocks noGrp="1" noChangeArrowheads="1"/>
          </p:cNvSpPr>
          <p:nvPr>
            <p:ph type="title" idx="4294967295"/>
          </p:nvPr>
        </p:nvSpPr>
        <p:spPr>
          <a:xfrm>
            <a:off x="0" y="0"/>
            <a:ext cx="9144000" cy="692150"/>
          </a:xfrm>
        </p:spPr>
        <p:txBody>
          <a:bodyPr/>
          <a:lstStyle/>
          <a:p>
            <a:pPr eaLnBrk="1" hangingPunct="1"/>
            <a:r>
              <a:rPr lang="en-US" altLang="zh-CN" sz="3600" b="0">
                <a:latin typeface="Times New Roman" panose="02020603050405020304" pitchFamily="18" charset="0"/>
                <a:ea typeface="黑体" panose="02010609060101010101" pitchFamily="49" charset="-122"/>
              </a:rPr>
              <a:t>6.2.9  </a:t>
            </a:r>
            <a:r>
              <a:rPr lang="zh-CN" altLang="en-US" sz="3600" b="0">
                <a:latin typeface="Times New Roman" panose="02020603050405020304" pitchFamily="18" charset="0"/>
                <a:ea typeface="黑体" panose="02010609060101010101" pitchFamily="49" charset="-122"/>
              </a:rPr>
              <a:t>遗传算法的一般步骤</a:t>
            </a:r>
            <a:endParaRPr lang="zh-CN" altLang="en-US" sz="3600" b="0">
              <a:latin typeface="Times New Roman" panose="02020603050405020304" pitchFamily="18" charset="0"/>
              <a:ea typeface="黑体" panose="02010609060101010101" pitchFamily="49" charset="-122"/>
            </a:endParaRPr>
          </a:p>
        </p:txBody>
      </p:sp>
      <p:sp>
        <p:nvSpPr>
          <p:cNvPr id="69636" name="Rectangle 4"/>
          <p:cNvSpPr>
            <a:spLocks noChangeArrowheads="1"/>
          </p:cNvSpPr>
          <p:nvPr/>
        </p:nvSpPr>
        <p:spPr bwMode="auto">
          <a:xfrm>
            <a:off x="3033713" y="15001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just">
              <a:lnSpc>
                <a:spcPct val="120000"/>
              </a:lnSpc>
              <a:spcBef>
                <a:spcPct val="20000"/>
              </a:spcBef>
              <a:buClr>
                <a:schemeClr val="accent2"/>
              </a:buClr>
              <a:buFont typeface="Wingdings" panose="05000000000000000000" pitchFamily="2" charset="2"/>
              <a:buChar char="o"/>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algn="l" eaLnBrk="1" hangingPunct="1">
              <a:lnSpc>
                <a:spcPct val="100000"/>
              </a:lnSpc>
              <a:spcBef>
                <a:spcPct val="0"/>
              </a:spcBef>
              <a:buClrTx/>
              <a:buFontTx/>
              <a:buNone/>
            </a:pPr>
            <a:endParaRPr lang="zh-CN" altLang="en-US" sz="2400">
              <a:solidFill>
                <a:schemeClr val="bg1"/>
              </a:solidFill>
              <a:latin typeface="宋体" panose="02010600030101010101" pitchFamily="2" charset="-122"/>
            </a:endParaRPr>
          </a:p>
        </p:txBody>
      </p:sp>
      <p:sp>
        <p:nvSpPr>
          <p:cNvPr id="31748" name="Rectangle 4"/>
          <p:cNvSpPr>
            <a:spLocks noChangeArrowheads="1"/>
          </p:cNvSpPr>
          <p:nvPr/>
        </p:nvSpPr>
        <p:spPr bwMode="auto">
          <a:xfrm>
            <a:off x="792163" y="3594101"/>
            <a:ext cx="7924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zh-CN"/>
            </a:defPPr>
            <a:lvl1pPr algn="l" rtl="0" eaLnBrk="0" fontAlgn="base" hangingPunct="0">
              <a:spcBef>
                <a:spcPct val="0"/>
              </a:spcBef>
              <a:spcAft>
                <a:spcPct val="0"/>
              </a:spcAft>
              <a:defRPr sz="2400" kern="1200">
                <a:solidFill>
                  <a:schemeClr val="bg1"/>
                </a:solidFill>
                <a:latin typeface="宋体" panose="02010600030101010101" pitchFamily="2" charset="-122"/>
                <a:ea typeface="宋体" panose="02010600030101010101" pitchFamily="2" charset="-122"/>
                <a:cs typeface="+mn-cs"/>
              </a:defRPr>
            </a:lvl1pPr>
            <a:lvl2pPr marL="457200" algn="l" rtl="0" eaLnBrk="0" fontAlgn="base" hangingPunct="0">
              <a:spcBef>
                <a:spcPct val="0"/>
              </a:spcBef>
              <a:spcAft>
                <a:spcPct val="0"/>
              </a:spcAft>
              <a:defRPr sz="2400" kern="1200">
                <a:solidFill>
                  <a:schemeClr val="bg1"/>
                </a:solidFill>
                <a:latin typeface="宋体" panose="02010600030101010101" pitchFamily="2" charset="-122"/>
                <a:ea typeface="宋体" panose="02010600030101010101" pitchFamily="2" charset="-122"/>
                <a:cs typeface="+mn-cs"/>
              </a:defRPr>
            </a:lvl2pPr>
            <a:lvl3pPr marL="914400" algn="l" rtl="0" eaLnBrk="0" fontAlgn="base" hangingPunct="0">
              <a:spcBef>
                <a:spcPct val="0"/>
              </a:spcBef>
              <a:spcAft>
                <a:spcPct val="0"/>
              </a:spcAft>
              <a:defRPr sz="2400" kern="1200">
                <a:solidFill>
                  <a:schemeClr val="bg1"/>
                </a:solidFill>
                <a:latin typeface="宋体" panose="02010600030101010101" pitchFamily="2" charset="-122"/>
                <a:ea typeface="宋体" panose="02010600030101010101" pitchFamily="2" charset="-122"/>
                <a:cs typeface="+mn-cs"/>
              </a:defRPr>
            </a:lvl3pPr>
            <a:lvl4pPr marL="1371600" algn="l" rtl="0" eaLnBrk="0" fontAlgn="base" hangingPunct="0">
              <a:spcBef>
                <a:spcPct val="0"/>
              </a:spcBef>
              <a:spcAft>
                <a:spcPct val="0"/>
              </a:spcAft>
              <a:defRPr sz="2400" kern="1200">
                <a:solidFill>
                  <a:schemeClr val="bg1"/>
                </a:solidFill>
                <a:latin typeface="宋体" panose="02010600030101010101" pitchFamily="2" charset="-122"/>
                <a:ea typeface="宋体" panose="02010600030101010101" pitchFamily="2" charset="-122"/>
                <a:cs typeface="+mn-cs"/>
              </a:defRPr>
            </a:lvl4pPr>
            <a:lvl5pPr marL="1828800" algn="l" rtl="0" eaLnBrk="0" fontAlgn="base" hangingPunct="0">
              <a:spcBef>
                <a:spcPct val="0"/>
              </a:spcBef>
              <a:spcAft>
                <a:spcPct val="0"/>
              </a:spcAft>
              <a:defRPr sz="2400" kern="1200">
                <a:solidFill>
                  <a:schemeClr val="bg1"/>
                </a:solidFill>
                <a:latin typeface="宋体" panose="02010600030101010101" pitchFamily="2" charset="-122"/>
                <a:ea typeface="宋体" panose="02010600030101010101" pitchFamily="2" charset="-122"/>
                <a:cs typeface="+mn-cs"/>
              </a:defRPr>
            </a:lvl5pPr>
            <a:lvl6pPr marL="2286000" algn="l" defTabSz="914400" rtl="0" eaLnBrk="1" latinLnBrk="0" hangingPunct="1">
              <a:defRPr sz="2400" kern="1200">
                <a:solidFill>
                  <a:schemeClr val="bg1"/>
                </a:solidFill>
                <a:latin typeface="宋体" panose="02010600030101010101" pitchFamily="2" charset="-122"/>
                <a:ea typeface="宋体" panose="02010600030101010101" pitchFamily="2" charset="-122"/>
                <a:cs typeface="+mn-cs"/>
              </a:defRPr>
            </a:lvl6pPr>
            <a:lvl7pPr marL="2743200" algn="l" defTabSz="914400" rtl="0" eaLnBrk="1" latinLnBrk="0" hangingPunct="1">
              <a:defRPr sz="2400" kern="1200">
                <a:solidFill>
                  <a:schemeClr val="bg1"/>
                </a:solidFill>
                <a:latin typeface="宋体" panose="02010600030101010101" pitchFamily="2" charset="-122"/>
                <a:ea typeface="宋体" panose="02010600030101010101" pitchFamily="2" charset="-122"/>
                <a:cs typeface="+mn-cs"/>
              </a:defRPr>
            </a:lvl7pPr>
            <a:lvl8pPr marL="3200400" algn="l" defTabSz="914400" rtl="0" eaLnBrk="1" latinLnBrk="0" hangingPunct="1">
              <a:defRPr sz="2400" kern="1200">
                <a:solidFill>
                  <a:schemeClr val="bg1"/>
                </a:solidFill>
                <a:latin typeface="宋体" panose="02010600030101010101" pitchFamily="2" charset="-122"/>
                <a:ea typeface="宋体" panose="02010600030101010101" pitchFamily="2" charset="-122"/>
                <a:cs typeface="+mn-cs"/>
              </a:defRPr>
            </a:lvl8pPr>
            <a:lvl9pPr marL="3657600" algn="l" defTabSz="914400" rtl="0" eaLnBrk="1" latinLnBrk="0" hangingPunct="1">
              <a:defRPr sz="2400" kern="1200">
                <a:solidFill>
                  <a:schemeClr val="bg1"/>
                </a:solidFill>
                <a:latin typeface="宋体" panose="02010600030101010101" pitchFamily="2" charset="-122"/>
                <a:ea typeface="宋体" panose="02010600030101010101" pitchFamily="2" charset="-122"/>
                <a:cs typeface="+mn-cs"/>
              </a:defRPr>
            </a:lvl9pPr>
          </a:lstStyle>
          <a:p>
            <a:pPr algn="l" eaLnBrk="1" hangingPunct="1">
              <a:lnSpc>
                <a:spcPct val="100000"/>
              </a:lnSpc>
              <a:spcBef>
                <a:spcPct val="50000"/>
              </a:spcBef>
              <a:buClrTx/>
              <a:buFontTx/>
              <a:buNone/>
            </a:pPr>
            <a:endParaRPr kumimoji="1" lang="zh-CN" altLang="zh-CN" sz="2800">
              <a:latin typeface="Times New Roman" panose="02020603050405020304" pitchFamily="18" charset="0"/>
            </a:endParaRPr>
          </a:p>
        </p:txBody>
      </p:sp>
      <p:pic>
        <p:nvPicPr>
          <p:cNvPr id="2" name="table"/>
          <p:cNvPicPr>
            <a:picLocks noChangeAspect="1"/>
          </p:cNvPicPr>
          <p:nvPr/>
        </p:nvPicPr>
        <p:blipFill>
          <a:blip r:embed="rId1"/>
          <a:stretch>
            <a:fillRect/>
          </a:stretch>
        </p:blipFill>
        <p:spPr>
          <a:xfrm>
            <a:off x="354013" y="739776"/>
            <a:ext cx="8435975" cy="5378448"/>
          </a:xfrm>
          <a:prstGeom prst="rect">
            <a:avLst/>
          </a:prstGeom>
        </p:spPr>
      </p:pic>
    </p:spTree>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灯片编号占位符 1"/>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just">
              <a:lnSpc>
                <a:spcPct val="120000"/>
              </a:lnSpc>
              <a:spcBef>
                <a:spcPct val="20000"/>
              </a:spcBef>
              <a:buClr>
                <a:schemeClr val="accent2"/>
              </a:buClr>
              <a:buFont typeface="Wingdings" panose="05000000000000000000" pitchFamily="2" charset="2"/>
              <a:buChar char="o"/>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algn="r">
              <a:lnSpc>
                <a:spcPct val="100000"/>
              </a:lnSpc>
              <a:spcBef>
                <a:spcPct val="0"/>
              </a:spcBef>
              <a:buClrTx/>
              <a:buFontTx/>
              <a:buNone/>
            </a:pPr>
            <a:fld id="{6E076192-D202-44BF-B493-22C55ACB9B9E}" type="slidenum">
              <a:rPr lang="ja-JP" altLang="en-US" sz="1800">
                <a:solidFill>
                  <a:srgbClr val="A50021"/>
                </a:solidFill>
                <a:ea typeface="MS PGothic" panose="020B0600070205080204" pitchFamily="34" charset="-128"/>
              </a:rPr>
            </a:fld>
            <a:endParaRPr lang="en-US" altLang="ja-JP" sz="1800">
              <a:solidFill>
                <a:srgbClr val="A50021"/>
              </a:solidFill>
              <a:ea typeface="MS PGothic" panose="020B0600070205080204" pitchFamily="34" charset="-128"/>
            </a:endParaRPr>
          </a:p>
        </p:txBody>
      </p:sp>
      <p:sp>
        <p:nvSpPr>
          <p:cNvPr id="69635" name="Rectangle 2"/>
          <p:cNvSpPr>
            <a:spLocks noGrp="1" noChangeArrowheads="1"/>
          </p:cNvSpPr>
          <p:nvPr>
            <p:ph type="title" idx="4294967295"/>
          </p:nvPr>
        </p:nvSpPr>
        <p:spPr>
          <a:xfrm>
            <a:off x="0" y="0"/>
            <a:ext cx="9144000" cy="692150"/>
          </a:xfrm>
        </p:spPr>
        <p:txBody>
          <a:bodyPr/>
          <a:lstStyle/>
          <a:p>
            <a:pPr eaLnBrk="1" hangingPunct="1"/>
            <a:r>
              <a:rPr lang="en-US" altLang="zh-CN" sz="3600" b="0">
                <a:latin typeface="Times New Roman" panose="02020603050405020304" pitchFamily="18" charset="0"/>
                <a:ea typeface="黑体" panose="02010609060101010101" pitchFamily="49" charset="-122"/>
              </a:rPr>
              <a:t>6.2.9  </a:t>
            </a:r>
            <a:r>
              <a:rPr lang="zh-CN" altLang="en-US" sz="3600" b="0">
                <a:latin typeface="Times New Roman" panose="02020603050405020304" pitchFamily="18" charset="0"/>
                <a:ea typeface="黑体" panose="02010609060101010101" pitchFamily="49" charset="-122"/>
              </a:rPr>
              <a:t>遗传算法的一般步骤</a:t>
            </a:r>
            <a:endParaRPr lang="zh-CN" altLang="en-US" sz="3600" b="0">
              <a:latin typeface="Times New Roman" panose="02020603050405020304" pitchFamily="18" charset="0"/>
              <a:ea typeface="黑体" panose="02010609060101010101" pitchFamily="49" charset="-122"/>
            </a:endParaRPr>
          </a:p>
        </p:txBody>
      </p:sp>
      <p:sp>
        <p:nvSpPr>
          <p:cNvPr id="69636" name="Rectangle 4"/>
          <p:cNvSpPr>
            <a:spLocks noChangeArrowheads="1"/>
          </p:cNvSpPr>
          <p:nvPr/>
        </p:nvSpPr>
        <p:spPr bwMode="auto">
          <a:xfrm>
            <a:off x="3033713" y="15001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just">
              <a:lnSpc>
                <a:spcPct val="120000"/>
              </a:lnSpc>
              <a:spcBef>
                <a:spcPct val="20000"/>
              </a:spcBef>
              <a:buClr>
                <a:schemeClr val="accent2"/>
              </a:buClr>
              <a:buFont typeface="Wingdings" panose="05000000000000000000" pitchFamily="2" charset="2"/>
              <a:buChar char="o"/>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algn="l" eaLnBrk="1" hangingPunct="1">
              <a:lnSpc>
                <a:spcPct val="100000"/>
              </a:lnSpc>
              <a:spcBef>
                <a:spcPct val="0"/>
              </a:spcBef>
              <a:buClrTx/>
              <a:buFontTx/>
              <a:buNone/>
            </a:pPr>
            <a:endParaRPr lang="zh-CN" altLang="en-US" sz="2400">
              <a:solidFill>
                <a:schemeClr val="bg1"/>
              </a:solidFill>
              <a:latin typeface="宋体" panose="02010600030101010101" pitchFamily="2" charset="-122"/>
            </a:endParaRPr>
          </a:p>
        </p:txBody>
      </p:sp>
      <p:sp>
        <p:nvSpPr>
          <p:cNvPr id="31748" name="Rectangle 4"/>
          <p:cNvSpPr>
            <a:spLocks noChangeArrowheads="1"/>
          </p:cNvSpPr>
          <p:nvPr/>
        </p:nvSpPr>
        <p:spPr bwMode="auto">
          <a:xfrm>
            <a:off x="792163" y="3594101"/>
            <a:ext cx="7924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zh-CN"/>
            </a:defPPr>
            <a:lvl1pPr algn="l" rtl="0" eaLnBrk="0" fontAlgn="base" hangingPunct="0">
              <a:spcBef>
                <a:spcPct val="0"/>
              </a:spcBef>
              <a:spcAft>
                <a:spcPct val="0"/>
              </a:spcAft>
              <a:defRPr sz="2400" kern="1200">
                <a:solidFill>
                  <a:schemeClr val="bg1"/>
                </a:solidFill>
                <a:latin typeface="宋体" panose="02010600030101010101" pitchFamily="2" charset="-122"/>
                <a:ea typeface="宋体" panose="02010600030101010101" pitchFamily="2" charset="-122"/>
                <a:cs typeface="+mn-cs"/>
              </a:defRPr>
            </a:lvl1pPr>
            <a:lvl2pPr marL="457200" algn="l" rtl="0" eaLnBrk="0" fontAlgn="base" hangingPunct="0">
              <a:spcBef>
                <a:spcPct val="0"/>
              </a:spcBef>
              <a:spcAft>
                <a:spcPct val="0"/>
              </a:spcAft>
              <a:defRPr sz="2400" kern="1200">
                <a:solidFill>
                  <a:schemeClr val="bg1"/>
                </a:solidFill>
                <a:latin typeface="宋体" panose="02010600030101010101" pitchFamily="2" charset="-122"/>
                <a:ea typeface="宋体" panose="02010600030101010101" pitchFamily="2" charset="-122"/>
                <a:cs typeface="+mn-cs"/>
              </a:defRPr>
            </a:lvl2pPr>
            <a:lvl3pPr marL="914400" algn="l" rtl="0" eaLnBrk="0" fontAlgn="base" hangingPunct="0">
              <a:spcBef>
                <a:spcPct val="0"/>
              </a:spcBef>
              <a:spcAft>
                <a:spcPct val="0"/>
              </a:spcAft>
              <a:defRPr sz="2400" kern="1200">
                <a:solidFill>
                  <a:schemeClr val="bg1"/>
                </a:solidFill>
                <a:latin typeface="宋体" panose="02010600030101010101" pitchFamily="2" charset="-122"/>
                <a:ea typeface="宋体" panose="02010600030101010101" pitchFamily="2" charset="-122"/>
                <a:cs typeface="+mn-cs"/>
              </a:defRPr>
            </a:lvl3pPr>
            <a:lvl4pPr marL="1371600" algn="l" rtl="0" eaLnBrk="0" fontAlgn="base" hangingPunct="0">
              <a:spcBef>
                <a:spcPct val="0"/>
              </a:spcBef>
              <a:spcAft>
                <a:spcPct val="0"/>
              </a:spcAft>
              <a:defRPr sz="2400" kern="1200">
                <a:solidFill>
                  <a:schemeClr val="bg1"/>
                </a:solidFill>
                <a:latin typeface="宋体" panose="02010600030101010101" pitchFamily="2" charset="-122"/>
                <a:ea typeface="宋体" panose="02010600030101010101" pitchFamily="2" charset="-122"/>
                <a:cs typeface="+mn-cs"/>
              </a:defRPr>
            </a:lvl4pPr>
            <a:lvl5pPr marL="1828800" algn="l" rtl="0" eaLnBrk="0" fontAlgn="base" hangingPunct="0">
              <a:spcBef>
                <a:spcPct val="0"/>
              </a:spcBef>
              <a:spcAft>
                <a:spcPct val="0"/>
              </a:spcAft>
              <a:defRPr sz="2400" kern="1200">
                <a:solidFill>
                  <a:schemeClr val="bg1"/>
                </a:solidFill>
                <a:latin typeface="宋体" panose="02010600030101010101" pitchFamily="2" charset="-122"/>
                <a:ea typeface="宋体" panose="02010600030101010101" pitchFamily="2" charset="-122"/>
                <a:cs typeface="+mn-cs"/>
              </a:defRPr>
            </a:lvl5pPr>
            <a:lvl6pPr marL="2286000" algn="l" defTabSz="914400" rtl="0" eaLnBrk="1" latinLnBrk="0" hangingPunct="1">
              <a:defRPr sz="2400" kern="1200">
                <a:solidFill>
                  <a:schemeClr val="bg1"/>
                </a:solidFill>
                <a:latin typeface="宋体" panose="02010600030101010101" pitchFamily="2" charset="-122"/>
                <a:ea typeface="宋体" panose="02010600030101010101" pitchFamily="2" charset="-122"/>
                <a:cs typeface="+mn-cs"/>
              </a:defRPr>
            </a:lvl6pPr>
            <a:lvl7pPr marL="2743200" algn="l" defTabSz="914400" rtl="0" eaLnBrk="1" latinLnBrk="0" hangingPunct="1">
              <a:defRPr sz="2400" kern="1200">
                <a:solidFill>
                  <a:schemeClr val="bg1"/>
                </a:solidFill>
                <a:latin typeface="宋体" panose="02010600030101010101" pitchFamily="2" charset="-122"/>
                <a:ea typeface="宋体" panose="02010600030101010101" pitchFamily="2" charset="-122"/>
                <a:cs typeface="+mn-cs"/>
              </a:defRPr>
            </a:lvl7pPr>
            <a:lvl8pPr marL="3200400" algn="l" defTabSz="914400" rtl="0" eaLnBrk="1" latinLnBrk="0" hangingPunct="1">
              <a:defRPr sz="2400" kern="1200">
                <a:solidFill>
                  <a:schemeClr val="bg1"/>
                </a:solidFill>
                <a:latin typeface="宋体" panose="02010600030101010101" pitchFamily="2" charset="-122"/>
                <a:ea typeface="宋体" panose="02010600030101010101" pitchFamily="2" charset="-122"/>
                <a:cs typeface="+mn-cs"/>
              </a:defRPr>
            </a:lvl8pPr>
            <a:lvl9pPr marL="3657600" algn="l" defTabSz="914400" rtl="0" eaLnBrk="1" latinLnBrk="0" hangingPunct="1">
              <a:defRPr sz="2400" kern="1200">
                <a:solidFill>
                  <a:schemeClr val="bg1"/>
                </a:solidFill>
                <a:latin typeface="宋体" panose="02010600030101010101" pitchFamily="2" charset="-122"/>
                <a:ea typeface="宋体" panose="02010600030101010101" pitchFamily="2" charset="-122"/>
                <a:cs typeface="+mn-cs"/>
              </a:defRPr>
            </a:lvl9pPr>
          </a:lstStyle>
          <a:p>
            <a:pPr algn="l" eaLnBrk="1" hangingPunct="1">
              <a:lnSpc>
                <a:spcPct val="100000"/>
              </a:lnSpc>
              <a:spcBef>
                <a:spcPct val="50000"/>
              </a:spcBef>
              <a:buClrTx/>
              <a:buFontTx/>
              <a:buNone/>
            </a:pPr>
            <a:endParaRPr kumimoji="1" lang="zh-CN" altLang="zh-CN" sz="2800">
              <a:latin typeface="Times New Roman" panose="02020603050405020304" pitchFamily="18" charset="0"/>
            </a:endParaRPr>
          </a:p>
        </p:txBody>
      </p:sp>
      <p:sp>
        <p:nvSpPr>
          <p:cNvPr id="3" name="内容占位符 1"/>
          <p:cNvSpPr>
            <a:spLocks noGrp="1" noChangeArrowheads="1"/>
          </p:cNvSpPr>
          <p:nvPr/>
        </p:nvSpPr>
        <p:spPr bwMode="auto">
          <a:xfrm>
            <a:off x="250825" y="728663"/>
            <a:ext cx="8642350" cy="540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469900" indent="-469900" algn="just" rtl="0" eaLnBrk="0" fontAlgn="base" hangingPunct="0">
              <a:lnSpc>
                <a:spcPct val="120000"/>
              </a:lnSpc>
              <a:spcBef>
                <a:spcPct val="20000"/>
              </a:spcBef>
              <a:spcAft>
                <a:spcPct val="0"/>
              </a:spcAft>
              <a:buClr>
                <a:schemeClr val="accent2"/>
              </a:buClr>
              <a:buFont typeface="Wingdings" panose="05000000000000000000" pitchFamily="2" charset="2"/>
              <a:buChar char="o"/>
              <a:defRPr sz="3000">
                <a:solidFill>
                  <a:schemeClr val="tx1"/>
                </a:solidFill>
                <a:latin typeface="+mn-lt"/>
                <a:ea typeface="+mn-ea"/>
                <a:cs typeface="+mn-cs"/>
              </a:defRPr>
            </a:lvl1pPr>
            <a:lvl2pPr marL="908050" indent="-436880" algn="l" rtl="0" eaLnBrk="0" fontAlgn="base" hangingPunct="0">
              <a:spcBef>
                <a:spcPct val="20000"/>
              </a:spcBef>
              <a:spcAft>
                <a:spcPct val="0"/>
              </a:spcAft>
              <a:buClr>
                <a:schemeClr val="accent2"/>
              </a:buClr>
              <a:buFont typeface="Wingdings" panose="05000000000000000000" pitchFamily="2" charset="2"/>
              <a:buChar char="n"/>
              <a:defRPr sz="2600">
                <a:solidFill>
                  <a:schemeClr val="folHlink"/>
                </a:solidFill>
                <a:latin typeface="+mn-lt"/>
                <a:ea typeface="+mn-ea"/>
              </a:defRPr>
            </a:lvl2pPr>
            <a:lvl3pPr marL="1304925" indent="-395605" algn="l" rtl="0" eaLnBrk="0" fontAlgn="base" hangingPunct="0">
              <a:spcBef>
                <a:spcPct val="20000"/>
              </a:spcBef>
              <a:spcAft>
                <a:spcPct val="0"/>
              </a:spcAft>
              <a:buClr>
                <a:schemeClr val="accent2"/>
              </a:buClr>
              <a:buFont typeface="Wingdings" panose="05000000000000000000" pitchFamily="2" charset="2"/>
              <a:buChar char="o"/>
              <a:defRPr sz="2300">
                <a:solidFill>
                  <a:srgbClr val="009900"/>
                </a:solidFill>
                <a:latin typeface="+mn-lt"/>
                <a:ea typeface="+mn-ea"/>
              </a:defRPr>
            </a:lvl3pPr>
            <a:lvl4pPr marL="1694180" indent="-387350" algn="l" rtl="0" eaLnBrk="0" fontAlgn="base" hangingPunct="0">
              <a:spcBef>
                <a:spcPct val="20000"/>
              </a:spcBef>
              <a:spcAft>
                <a:spcPct val="0"/>
              </a:spcAft>
              <a:buClr>
                <a:schemeClr val="accent2"/>
              </a:buClr>
              <a:buFont typeface="Wingdings" panose="05000000000000000000" pitchFamily="2" charset="2"/>
              <a:buChar char="n"/>
              <a:defRPr sz="2000">
                <a:solidFill>
                  <a:srgbClr val="0099CC"/>
                </a:solidFill>
                <a:latin typeface="+mn-lt"/>
                <a:ea typeface="+mn-ea"/>
              </a:defRPr>
            </a:lvl4pPr>
            <a:lvl5pPr marL="2094230" indent="-398780" algn="l" rtl="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5pPr>
            <a:lvl6pPr marL="25514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6pPr>
            <a:lvl7pPr marL="30086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7pPr>
            <a:lvl8pPr marL="34658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8pPr>
            <a:lvl9pPr marL="39230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9pPr>
          </a:lstStyle>
          <a:p>
            <a:pPr marL="0" indent="0">
              <a:buFont typeface="Wingdings" panose="05000000000000000000" pitchFamily="2" charset="2"/>
              <a:buNone/>
            </a:pPr>
            <a:r>
              <a:rPr lang="zh-CN" altLang="en-US" b="1" dirty="0">
                <a:solidFill>
                  <a:srgbClr val="FF0000"/>
                </a:solidFill>
              </a:rPr>
              <a:t>当两个生物机体配对或者复制时，它们的染色体进行混合，产生一对由双方基因组成的新的染色体，这一过程称为交叉或者重组。</a:t>
            </a:r>
            <a:endParaRPr lang="zh-CN" altLang="en-US" b="1" dirty="0">
              <a:solidFill>
                <a:srgbClr val="FF0000"/>
              </a:solidFill>
            </a:endParaRPr>
          </a:p>
        </p:txBody>
      </p:sp>
      <p:sp>
        <p:nvSpPr>
          <p:cNvPr id="4" name="文本框 3"/>
          <p:cNvSpPr txBox="1"/>
          <p:nvPr/>
        </p:nvSpPr>
        <p:spPr>
          <a:xfrm>
            <a:off x="250825" y="2984501"/>
            <a:ext cx="8064500" cy="1939925"/>
          </a:xfrm>
          <a:prstGeom prst="rect">
            <a:avLst/>
          </a:prstGeom>
          <a:noFill/>
        </p:spPr>
        <p:txBody>
          <a:bodyPr>
            <a:spAutoFit/>
          </a:bodyPr>
          <a:lstStyle>
            <a:defPPr>
              <a:defRPr lang="zh-CN"/>
            </a:defPPr>
            <a:lvl1pPr algn="l" rtl="0" eaLnBrk="0" fontAlgn="base" hangingPunct="0">
              <a:spcBef>
                <a:spcPct val="0"/>
              </a:spcBef>
              <a:spcAft>
                <a:spcPct val="0"/>
              </a:spcAft>
              <a:defRPr sz="2400" kern="1200">
                <a:solidFill>
                  <a:schemeClr val="bg1"/>
                </a:solidFill>
                <a:latin typeface="宋体" panose="02010600030101010101" pitchFamily="2" charset="-122"/>
                <a:ea typeface="宋体" panose="02010600030101010101" pitchFamily="2" charset="-122"/>
                <a:cs typeface="+mn-cs"/>
              </a:defRPr>
            </a:lvl1pPr>
            <a:lvl2pPr marL="457200" algn="l" rtl="0" eaLnBrk="0" fontAlgn="base" hangingPunct="0">
              <a:spcBef>
                <a:spcPct val="0"/>
              </a:spcBef>
              <a:spcAft>
                <a:spcPct val="0"/>
              </a:spcAft>
              <a:defRPr sz="2400" kern="1200">
                <a:solidFill>
                  <a:schemeClr val="bg1"/>
                </a:solidFill>
                <a:latin typeface="宋体" panose="02010600030101010101" pitchFamily="2" charset="-122"/>
                <a:ea typeface="宋体" panose="02010600030101010101" pitchFamily="2" charset="-122"/>
                <a:cs typeface="+mn-cs"/>
              </a:defRPr>
            </a:lvl2pPr>
            <a:lvl3pPr marL="914400" algn="l" rtl="0" eaLnBrk="0" fontAlgn="base" hangingPunct="0">
              <a:spcBef>
                <a:spcPct val="0"/>
              </a:spcBef>
              <a:spcAft>
                <a:spcPct val="0"/>
              </a:spcAft>
              <a:defRPr sz="2400" kern="1200">
                <a:solidFill>
                  <a:schemeClr val="bg1"/>
                </a:solidFill>
                <a:latin typeface="宋体" panose="02010600030101010101" pitchFamily="2" charset="-122"/>
                <a:ea typeface="宋体" panose="02010600030101010101" pitchFamily="2" charset="-122"/>
                <a:cs typeface="+mn-cs"/>
              </a:defRPr>
            </a:lvl3pPr>
            <a:lvl4pPr marL="1371600" algn="l" rtl="0" eaLnBrk="0" fontAlgn="base" hangingPunct="0">
              <a:spcBef>
                <a:spcPct val="0"/>
              </a:spcBef>
              <a:spcAft>
                <a:spcPct val="0"/>
              </a:spcAft>
              <a:defRPr sz="2400" kern="1200">
                <a:solidFill>
                  <a:schemeClr val="bg1"/>
                </a:solidFill>
                <a:latin typeface="宋体" panose="02010600030101010101" pitchFamily="2" charset="-122"/>
                <a:ea typeface="宋体" panose="02010600030101010101" pitchFamily="2" charset="-122"/>
                <a:cs typeface="+mn-cs"/>
              </a:defRPr>
            </a:lvl4pPr>
            <a:lvl5pPr marL="1828800" algn="l" rtl="0" eaLnBrk="0" fontAlgn="base" hangingPunct="0">
              <a:spcBef>
                <a:spcPct val="0"/>
              </a:spcBef>
              <a:spcAft>
                <a:spcPct val="0"/>
              </a:spcAft>
              <a:defRPr sz="2400" kern="1200">
                <a:solidFill>
                  <a:schemeClr val="bg1"/>
                </a:solidFill>
                <a:latin typeface="宋体" panose="02010600030101010101" pitchFamily="2" charset="-122"/>
                <a:ea typeface="宋体" panose="02010600030101010101" pitchFamily="2" charset="-122"/>
                <a:cs typeface="+mn-cs"/>
              </a:defRPr>
            </a:lvl5pPr>
            <a:lvl6pPr marL="2286000" algn="l" defTabSz="914400" rtl="0" eaLnBrk="1" latinLnBrk="0" hangingPunct="1">
              <a:defRPr sz="2400" kern="1200">
                <a:solidFill>
                  <a:schemeClr val="bg1"/>
                </a:solidFill>
                <a:latin typeface="宋体" panose="02010600030101010101" pitchFamily="2" charset="-122"/>
                <a:ea typeface="宋体" panose="02010600030101010101" pitchFamily="2" charset="-122"/>
                <a:cs typeface="+mn-cs"/>
              </a:defRPr>
            </a:lvl6pPr>
            <a:lvl7pPr marL="2743200" algn="l" defTabSz="914400" rtl="0" eaLnBrk="1" latinLnBrk="0" hangingPunct="1">
              <a:defRPr sz="2400" kern="1200">
                <a:solidFill>
                  <a:schemeClr val="bg1"/>
                </a:solidFill>
                <a:latin typeface="宋体" panose="02010600030101010101" pitchFamily="2" charset="-122"/>
                <a:ea typeface="宋体" panose="02010600030101010101" pitchFamily="2" charset="-122"/>
                <a:cs typeface="+mn-cs"/>
              </a:defRPr>
            </a:lvl7pPr>
            <a:lvl8pPr marL="3200400" algn="l" defTabSz="914400" rtl="0" eaLnBrk="1" latinLnBrk="0" hangingPunct="1">
              <a:defRPr sz="2400" kern="1200">
                <a:solidFill>
                  <a:schemeClr val="bg1"/>
                </a:solidFill>
                <a:latin typeface="宋体" panose="02010600030101010101" pitchFamily="2" charset="-122"/>
                <a:ea typeface="宋体" panose="02010600030101010101" pitchFamily="2" charset="-122"/>
                <a:cs typeface="+mn-cs"/>
              </a:defRPr>
            </a:lvl8pPr>
            <a:lvl9pPr marL="3657600" algn="l" defTabSz="914400" rtl="0" eaLnBrk="1" latinLnBrk="0" hangingPunct="1">
              <a:defRPr sz="2400" kern="1200">
                <a:solidFill>
                  <a:schemeClr val="bg1"/>
                </a:solidFill>
                <a:latin typeface="宋体" panose="02010600030101010101" pitchFamily="2" charset="-122"/>
                <a:ea typeface="宋体" panose="02010600030101010101" pitchFamily="2" charset="-122"/>
                <a:cs typeface="+mn-cs"/>
              </a:defRPr>
            </a:lvl9pPr>
          </a:lstStyle>
          <a:p>
            <a:pPr>
              <a:defRPr/>
            </a:pPr>
            <a:r>
              <a:rPr lang="zh-CN" altLang="en-US" sz="3000" b="1" dirty="0">
                <a:solidFill>
                  <a:schemeClr val="tx1"/>
                </a:solidFill>
                <a:latin typeface="+mn-lt"/>
                <a:ea typeface="+mn-ea"/>
              </a:rPr>
              <a:t>遗传算法中起核心作用的是</a:t>
            </a:r>
            <a:r>
              <a:rPr lang="zh-CN" altLang="en-US" sz="3000" b="1" dirty="0">
                <a:solidFill>
                  <a:srgbClr val="FF0000"/>
                </a:solidFill>
                <a:latin typeface="+mn-lt"/>
                <a:ea typeface="+mn-ea"/>
              </a:rPr>
              <a:t>交叉算子</a:t>
            </a:r>
            <a:r>
              <a:rPr lang="zh-CN" altLang="en-US" sz="3000" b="1" dirty="0">
                <a:solidFill>
                  <a:schemeClr val="tx1"/>
                </a:solidFill>
                <a:latin typeface="+mn-lt"/>
                <a:ea typeface="+mn-ea"/>
              </a:rPr>
              <a:t>，也称为基因重组。采用的交叉方法能够使父串的特征遗传给子串，字串应能够部分或者全部地继承父串的结构特征。</a:t>
            </a:r>
            <a:endParaRPr lang="zh-CN" altLang="en-US" sz="3000" b="1" dirty="0">
              <a:solidFill>
                <a:schemeClr val="tx1"/>
              </a:solidFill>
              <a:latin typeface="+mn-lt"/>
              <a:ea typeface="+mn-ea"/>
            </a:endParaRPr>
          </a:p>
        </p:txBody>
      </p:sp>
    </p:spTree>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灯片编号占位符 1"/>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just">
              <a:lnSpc>
                <a:spcPct val="120000"/>
              </a:lnSpc>
              <a:spcBef>
                <a:spcPct val="20000"/>
              </a:spcBef>
              <a:buClr>
                <a:schemeClr val="accent2"/>
              </a:buClr>
              <a:buFont typeface="Wingdings" panose="05000000000000000000" pitchFamily="2" charset="2"/>
              <a:buChar char="o"/>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algn="r">
              <a:lnSpc>
                <a:spcPct val="100000"/>
              </a:lnSpc>
              <a:spcBef>
                <a:spcPct val="0"/>
              </a:spcBef>
              <a:buClrTx/>
              <a:buFontTx/>
              <a:buNone/>
            </a:pPr>
            <a:fld id="{6E076192-D202-44BF-B493-22C55ACB9B9E}" type="slidenum">
              <a:rPr lang="ja-JP" altLang="en-US" sz="1800">
                <a:solidFill>
                  <a:srgbClr val="A50021"/>
                </a:solidFill>
                <a:ea typeface="MS PGothic" panose="020B0600070205080204" pitchFamily="34" charset="-128"/>
              </a:rPr>
            </a:fld>
            <a:endParaRPr lang="en-US" altLang="ja-JP" sz="1800">
              <a:solidFill>
                <a:srgbClr val="A50021"/>
              </a:solidFill>
              <a:ea typeface="MS PGothic" panose="020B0600070205080204" pitchFamily="34" charset="-128"/>
            </a:endParaRPr>
          </a:p>
        </p:txBody>
      </p:sp>
      <p:sp>
        <p:nvSpPr>
          <p:cNvPr id="69635" name="Rectangle 2"/>
          <p:cNvSpPr>
            <a:spLocks noGrp="1" noChangeArrowheads="1"/>
          </p:cNvSpPr>
          <p:nvPr>
            <p:ph type="title" idx="4294967295"/>
          </p:nvPr>
        </p:nvSpPr>
        <p:spPr>
          <a:xfrm>
            <a:off x="0" y="0"/>
            <a:ext cx="9144000" cy="692150"/>
          </a:xfrm>
        </p:spPr>
        <p:txBody>
          <a:bodyPr/>
          <a:lstStyle/>
          <a:p>
            <a:pPr eaLnBrk="1" hangingPunct="1"/>
            <a:r>
              <a:rPr lang="en-US" altLang="zh-CN" sz="3600" b="0">
                <a:latin typeface="Times New Roman" panose="02020603050405020304" pitchFamily="18" charset="0"/>
                <a:ea typeface="黑体" panose="02010609060101010101" pitchFamily="49" charset="-122"/>
              </a:rPr>
              <a:t>6.2.9  </a:t>
            </a:r>
            <a:r>
              <a:rPr lang="zh-CN" altLang="en-US" sz="3600" b="0">
                <a:latin typeface="Times New Roman" panose="02020603050405020304" pitchFamily="18" charset="0"/>
                <a:ea typeface="黑体" panose="02010609060101010101" pitchFamily="49" charset="-122"/>
              </a:rPr>
              <a:t>遗传算法的一般步骤</a:t>
            </a:r>
            <a:endParaRPr lang="zh-CN" altLang="en-US" sz="3600" b="0">
              <a:latin typeface="Times New Roman" panose="02020603050405020304" pitchFamily="18" charset="0"/>
              <a:ea typeface="黑体" panose="02010609060101010101" pitchFamily="49" charset="-122"/>
            </a:endParaRPr>
          </a:p>
        </p:txBody>
      </p:sp>
      <p:sp>
        <p:nvSpPr>
          <p:cNvPr id="69636" name="Rectangle 4"/>
          <p:cNvSpPr>
            <a:spLocks noChangeArrowheads="1"/>
          </p:cNvSpPr>
          <p:nvPr/>
        </p:nvSpPr>
        <p:spPr bwMode="auto">
          <a:xfrm>
            <a:off x="3033713" y="15001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just">
              <a:lnSpc>
                <a:spcPct val="120000"/>
              </a:lnSpc>
              <a:spcBef>
                <a:spcPct val="20000"/>
              </a:spcBef>
              <a:buClr>
                <a:schemeClr val="accent2"/>
              </a:buClr>
              <a:buFont typeface="Wingdings" panose="05000000000000000000" pitchFamily="2" charset="2"/>
              <a:buChar char="o"/>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algn="l" eaLnBrk="1" hangingPunct="1">
              <a:lnSpc>
                <a:spcPct val="100000"/>
              </a:lnSpc>
              <a:spcBef>
                <a:spcPct val="0"/>
              </a:spcBef>
              <a:buClrTx/>
              <a:buFontTx/>
              <a:buNone/>
            </a:pPr>
            <a:endParaRPr lang="zh-CN" altLang="en-US" sz="2400">
              <a:solidFill>
                <a:schemeClr val="bg1"/>
              </a:solidFill>
              <a:latin typeface="宋体" panose="02010600030101010101" pitchFamily="2" charset="-122"/>
            </a:endParaRPr>
          </a:p>
        </p:txBody>
      </p:sp>
      <p:sp>
        <p:nvSpPr>
          <p:cNvPr id="31748" name="Rectangle 4"/>
          <p:cNvSpPr>
            <a:spLocks noChangeArrowheads="1"/>
          </p:cNvSpPr>
          <p:nvPr/>
        </p:nvSpPr>
        <p:spPr bwMode="auto">
          <a:xfrm>
            <a:off x="792163" y="3594101"/>
            <a:ext cx="7924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zh-CN"/>
            </a:defPPr>
            <a:lvl1pPr algn="l" rtl="0" eaLnBrk="0" fontAlgn="base" hangingPunct="0">
              <a:spcBef>
                <a:spcPct val="0"/>
              </a:spcBef>
              <a:spcAft>
                <a:spcPct val="0"/>
              </a:spcAft>
              <a:defRPr sz="2400" kern="1200">
                <a:solidFill>
                  <a:schemeClr val="bg1"/>
                </a:solidFill>
                <a:latin typeface="宋体" panose="02010600030101010101" pitchFamily="2" charset="-122"/>
                <a:ea typeface="宋体" panose="02010600030101010101" pitchFamily="2" charset="-122"/>
                <a:cs typeface="+mn-cs"/>
              </a:defRPr>
            </a:lvl1pPr>
            <a:lvl2pPr marL="457200" algn="l" rtl="0" eaLnBrk="0" fontAlgn="base" hangingPunct="0">
              <a:spcBef>
                <a:spcPct val="0"/>
              </a:spcBef>
              <a:spcAft>
                <a:spcPct val="0"/>
              </a:spcAft>
              <a:defRPr sz="2400" kern="1200">
                <a:solidFill>
                  <a:schemeClr val="bg1"/>
                </a:solidFill>
                <a:latin typeface="宋体" panose="02010600030101010101" pitchFamily="2" charset="-122"/>
                <a:ea typeface="宋体" panose="02010600030101010101" pitchFamily="2" charset="-122"/>
                <a:cs typeface="+mn-cs"/>
              </a:defRPr>
            </a:lvl2pPr>
            <a:lvl3pPr marL="914400" algn="l" rtl="0" eaLnBrk="0" fontAlgn="base" hangingPunct="0">
              <a:spcBef>
                <a:spcPct val="0"/>
              </a:spcBef>
              <a:spcAft>
                <a:spcPct val="0"/>
              </a:spcAft>
              <a:defRPr sz="2400" kern="1200">
                <a:solidFill>
                  <a:schemeClr val="bg1"/>
                </a:solidFill>
                <a:latin typeface="宋体" panose="02010600030101010101" pitchFamily="2" charset="-122"/>
                <a:ea typeface="宋体" panose="02010600030101010101" pitchFamily="2" charset="-122"/>
                <a:cs typeface="+mn-cs"/>
              </a:defRPr>
            </a:lvl3pPr>
            <a:lvl4pPr marL="1371600" algn="l" rtl="0" eaLnBrk="0" fontAlgn="base" hangingPunct="0">
              <a:spcBef>
                <a:spcPct val="0"/>
              </a:spcBef>
              <a:spcAft>
                <a:spcPct val="0"/>
              </a:spcAft>
              <a:defRPr sz="2400" kern="1200">
                <a:solidFill>
                  <a:schemeClr val="bg1"/>
                </a:solidFill>
                <a:latin typeface="宋体" panose="02010600030101010101" pitchFamily="2" charset="-122"/>
                <a:ea typeface="宋体" panose="02010600030101010101" pitchFamily="2" charset="-122"/>
                <a:cs typeface="+mn-cs"/>
              </a:defRPr>
            </a:lvl4pPr>
            <a:lvl5pPr marL="1828800" algn="l" rtl="0" eaLnBrk="0" fontAlgn="base" hangingPunct="0">
              <a:spcBef>
                <a:spcPct val="0"/>
              </a:spcBef>
              <a:spcAft>
                <a:spcPct val="0"/>
              </a:spcAft>
              <a:defRPr sz="2400" kern="1200">
                <a:solidFill>
                  <a:schemeClr val="bg1"/>
                </a:solidFill>
                <a:latin typeface="宋体" panose="02010600030101010101" pitchFamily="2" charset="-122"/>
                <a:ea typeface="宋体" panose="02010600030101010101" pitchFamily="2" charset="-122"/>
                <a:cs typeface="+mn-cs"/>
              </a:defRPr>
            </a:lvl5pPr>
            <a:lvl6pPr marL="2286000" algn="l" defTabSz="914400" rtl="0" eaLnBrk="1" latinLnBrk="0" hangingPunct="1">
              <a:defRPr sz="2400" kern="1200">
                <a:solidFill>
                  <a:schemeClr val="bg1"/>
                </a:solidFill>
                <a:latin typeface="宋体" panose="02010600030101010101" pitchFamily="2" charset="-122"/>
                <a:ea typeface="宋体" panose="02010600030101010101" pitchFamily="2" charset="-122"/>
                <a:cs typeface="+mn-cs"/>
              </a:defRPr>
            </a:lvl6pPr>
            <a:lvl7pPr marL="2743200" algn="l" defTabSz="914400" rtl="0" eaLnBrk="1" latinLnBrk="0" hangingPunct="1">
              <a:defRPr sz="2400" kern="1200">
                <a:solidFill>
                  <a:schemeClr val="bg1"/>
                </a:solidFill>
                <a:latin typeface="宋体" panose="02010600030101010101" pitchFamily="2" charset="-122"/>
                <a:ea typeface="宋体" panose="02010600030101010101" pitchFamily="2" charset="-122"/>
                <a:cs typeface="+mn-cs"/>
              </a:defRPr>
            </a:lvl7pPr>
            <a:lvl8pPr marL="3200400" algn="l" defTabSz="914400" rtl="0" eaLnBrk="1" latinLnBrk="0" hangingPunct="1">
              <a:defRPr sz="2400" kern="1200">
                <a:solidFill>
                  <a:schemeClr val="bg1"/>
                </a:solidFill>
                <a:latin typeface="宋体" panose="02010600030101010101" pitchFamily="2" charset="-122"/>
                <a:ea typeface="宋体" panose="02010600030101010101" pitchFamily="2" charset="-122"/>
                <a:cs typeface="+mn-cs"/>
              </a:defRPr>
            </a:lvl8pPr>
            <a:lvl9pPr marL="3657600" algn="l" defTabSz="914400" rtl="0" eaLnBrk="1" latinLnBrk="0" hangingPunct="1">
              <a:defRPr sz="2400" kern="1200">
                <a:solidFill>
                  <a:schemeClr val="bg1"/>
                </a:solidFill>
                <a:latin typeface="宋体" panose="02010600030101010101" pitchFamily="2" charset="-122"/>
                <a:ea typeface="宋体" panose="02010600030101010101" pitchFamily="2" charset="-122"/>
                <a:cs typeface="+mn-cs"/>
              </a:defRPr>
            </a:lvl9pPr>
          </a:lstStyle>
          <a:p>
            <a:pPr algn="l" eaLnBrk="1" hangingPunct="1">
              <a:lnSpc>
                <a:spcPct val="100000"/>
              </a:lnSpc>
              <a:spcBef>
                <a:spcPct val="50000"/>
              </a:spcBef>
              <a:buClrTx/>
              <a:buFontTx/>
              <a:buNone/>
            </a:pPr>
            <a:endParaRPr kumimoji="1" lang="zh-CN" altLang="zh-CN" sz="2800">
              <a:latin typeface="Times New Roman" panose="02020603050405020304" pitchFamily="18" charset="0"/>
            </a:endParaRPr>
          </a:p>
        </p:txBody>
      </p:sp>
      <p:pic>
        <p:nvPicPr>
          <p:cNvPr id="14" name="图片 13"/>
          <p:cNvPicPr>
            <a:picLocks noChangeAspect="1"/>
          </p:cNvPicPr>
          <p:nvPr/>
        </p:nvPicPr>
        <p:blipFill>
          <a:blip r:embed="rId1"/>
          <a:stretch>
            <a:fillRect/>
          </a:stretch>
        </p:blipFill>
        <p:spPr>
          <a:xfrm>
            <a:off x="213360" y="670560"/>
            <a:ext cx="8717280" cy="5516880"/>
          </a:xfrm>
          <a:prstGeom prst="rect">
            <a:avLst/>
          </a:prstGeom>
        </p:spPr>
      </p:pic>
    </p:spTree>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灯片编号占位符 1"/>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just">
              <a:lnSpc>
                <a:spcPct val="120000"/>
              </a:lnSpc>
              <a:spcBef>
                <a:spcPct val="20000"/>
              </a:spcBef>
              <a:buClr>
                <a:schemeClr val="accent2"/>
              </a:buClr>
              <a:buFont typeface="Wingdings" panose="05000000000000000000" pitchFamily="2" charset="2"/>
              <a:buChar char="o"/>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algn="r">
              <a:lnSpc>
                <a:spcPct val="100000"/>
              </a:lnSpc>
              <a:spcBef>
                <a:spcPct val="0"/>
              </a:spcBef>
              <a:buClrTx/>
              <a:buFontTx/>
              <a:buNone/>
            </a:pPr>
            <a:fld id="{6E076192-D202-44BF-B493-22C55ACB9B9E}" type="slidenum">
              <a:rPr lang="ja-JP" altLang="en-US" sz="1800">
                <a:solidFill>
                  <a:srgbClr val="A50021"/>
                </a:solidFill>
                <a:ea typeface="MS PGothic" panose="020B0600070205080204" pitchFamily="34" charset="-128"/>
              </a:rPr>
            </a:fld>
            <a:endParaRPr lang="en-US" altLang="ja-JP" sz="1800">
              <a:solidFill>
                <a:srgbClr val="A50021"/>
              </a:solidFill>
              <a:ea typeface="MS PGothic" panose="020B0600070205080204" pitchFamily="34" charset="-128"/>
            </a:endParaRPr>
          </a:p>
        </p:txBody>
      </p:sp>
      <p:sp>
        <p:nvSpPr>
          <p:cNvPr id="69635" name="Rectangle 2"/>
          <p:cNvSpPr>
            <a:spLocks noGrp="1" noChangeArrowheads="1"/>
          </p:cNvSpPr>
          <p:nvPr>
            <p:ph type="title" idx="4294967295"/>
          </p:nvPr>
        </p:nvSpPr>
        <p:spPr>
          <a:xfrm>
            <a:off x="0" y="0"/>
            <a:ext cx="9144000" cy="692150"/>
          </a:xfrm>
        </p:spPr>
        <p:txBody>
          <a:bodyPr/>
          <a:lstStyle/>
          <a:p>
            <a:pPr eaLnBrk="1" hangingPunct="1"/>
            <a:r>
              <a:rPr lang="en-US" altLang="zh-CN" sz="3600" b="0">
                <a:latin typeface="Times New Roman" panose="02020603050405020304" pitchFamily="18" charset="0"/>
                <a:ea typeface="黑体" panose="02010609060101010101" pitchFamily="49" charset="-122"/>
              </a:rPr>
              <a:t>6.2.9  </a:t>
            </a:r>
            <a:r>
              <a:rPr lang="zh-CN" altLang="en-US" sz="3600" b="0">
                <a:latin typeface="Times New Roman" panose="02020603050405020304" pitchFamily="18" charset="0"/>
                <a:ea typeface="黑体" panose="02010609060101010101" pitchFamily="49" charset="-122"/>
              </a:rPr>
              <a:t>遗传算法的一般步骤</a:t>
            </a:r>
            <a:endParaRPr lang="zh-CN" altLang="en-US" sz="3600" b="0">
              <a:latin typeface="Times New Roman" panose="02020603050405020304" pitchFamily="18" charset="0"/>
              <a:ea typeface="黑体" panose="02010609060101010101" pitchFamily="49" charset="-122"/>
            </a:endParaRPr>
          </a:p>
        </p:txBody>
      </p:sp>
      <p:sp>
        <p:nvSpPr>
          <p:cNvPr id="69636" name="Rectangle 4"/>
          <p:cNvSpPr>
            <a:spLocks noChangeArrowheads="1"/>
          </p:cNvSpPr>
          <p:nvPr/>
        </p:nvSpPr>
        <p:spPr bwMode="auto">
          <a:xfrm>
            <a:off x="3033713" y="15001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just">
              <a:lnSpc>
                <a:spcPct val="120000"/>
              </a:lnSpc>
              <a:spcBef>
                <a:spcPct val="20000"/>
              </a:spcBef>
              <a:buClr>
                <a:schemeClr val="accent2"/>
              </a:buClr>
              <a:buFont typeface="Wingdings" panose="05000000000000000000" pitchFamily="2" charset="2"/>
              <a:buChar char="o"/>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algn="l" eaLnBrk="1" hangingPunct="1">
              <a:lnSpc>
                <a:spcPct val="100000"/>
              </a:lnSpc>
              <a:spcBef>
                <a:spcPct val="0"/>
              </a:spcBef>
              <a:buClrTx/>
              <a:buFontTx/>
              <a:buNone/>
            </a:pPr>
            <a:endParaRPr lang="zh-CN" altLang="en-US" sz="2400">
              <a:solidFill>
                <a:schemeClr val="bg1"/>
              </a:solidFill>
              <a:latin typeface="宋体" panose="02010600030101010101" pitchFamily="2" charset="-122"/>
            </a:endParaRPr>
          </a:p>
        </p:txBody>
      </p:sp>
      <p:sp>
        <p:nvSpPr>
          <p:cNvPr id="31748" name="Rectangle 4"/>
          <p:cNvSpPr>
            <a:spLocks noChangeArrowheads="1"/>
          </p:cNvSpPr>
          <p:nvPr/>
        </p:nvSpPr>
        <p:spPr bwMode="auto">
          <a:xfrm>
            <a:off x="792163" y="3594101"/>
            <a:ext cx="7924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zh-CN"/>
            </a:defPPr>
            <a:lvl1pPr algn="l" rtl="0" eaLnBrk="0" fontAlgn="base" hangingPunct="0">
              <a:spcBef>
                <a:spcPct val="0"/>
              </a:spcBef>
              <a:spcAft>
                <a:spcPct val="0"/>
              </a:spcAft>
              <a:defRPr sz="2400" kern="1200">
                <a:solidFill>
                  <a:schemeClr val="bg1"/>
                </a:solidFill>
                <a:latin typeface="宋体" panose="02010600030101010101" pitchFamily="2" charset="-122"/>
                <a:ea typeface="宋体" panose="02010600030101010101" pitchFamily="2" charset="-122"/>
                <a:cs typeface="+mn-cs"/>
              </a:defRPr>
            </a:lvl1pPr>
            <a:lvl2pPr marL="457200" algn="l" rtl="0" eaLnBrk="0" fontAlgn="base" hangingPunct="0">
              <a:spcBef>
                <a:spcPct val="0"/>
              </a:spcBef>
              <a:spcAft>
                <a:spcPct val="0"/>
              </a:spcAft>
              <a:defRPr sz="2400" kern="1200">
                <a:solidFill>
                  <a:schemeClr val="bg1"/>
                </a:solidFill>
                <a:latin typeface="宋体" panose="02010600030101010101" pitchFamily="2" charset="-122"/>
                <a:ea typeface="宋体" panose="02010600030101010101" pitchFamily="2" charset="-122"/>
                <a:cs typeface="+mn-cs"/>
              </a:defRPr>
            </a:lvl2pPr>
            <a:lvl3pPr marL="914400" algn="l" rtl="0" eaLnBrk="0" fontAlgn="base" hangingPunct="0">
              <a:spcBef>
                <a:spcPct val="0"/>
              </a:spcBef>
              <a:spcAft>
                <a:spcPct val="0"/>
              </a:spcAft>
              <a:defRPr sz="2400" kern="1200">
                <a:solidFill>
                  <a:schemeClr val="bg1"/>
                </a:solidFill>
                <a:latin typeface="宋体" panose="02010600030101010101" pitchFamily="2" charset="-122"/>
                <a:ea typeface="宋体" panose="02010600030101010101" pitchFamily="2" charset="-122"/>
                <a:cs typeface="+mn-cs"/>
              </a:defRPr>
            </a:lvl3pPr>
            <a:lvl4pPr marL="1371600" algn="l" rtl="0" eaLnBrk="0" fontAlgn="base" hangingPunct="0">
              <a:spcBef>
                <a:spcPct val="0"/>
              </a:spcBef>
              <a:spcAft>
                <a:spcPct val="0"/>
              </a:spcAft>
              <a:defRPr sz="2400" kern="1200">
                <a:solidFill>
                  <a:schemeClr val="bg1"/>
                </a:solidFill>
                <a:latin typeface="宋体" panose="02010600030101010101" pitchFamily="2" charset="-122"/>
                <a:ea typeface="宋体" panose="02010600030101010101" pitchFamily="2" charset="-122"/>
                <a:cs typeface="+mn-cs"/>
              </a:defRPr>
            </a:lvl4pPr>
            <a:lvl5pPr marL="1828800" algn="l" rtl="0" eaLnBrk="0" fontAlgn="base" hangingPunct="0">
              <a:spcBef>
                <a:spcPct val="0"/>
              </a:spcBef>
              <a:spcAft>
                <a:spcPct val="0"/>
              </a:spcAft>
              <a:defRPr sz="2400" kern="1200">
                <a:solidFill>
                  <a:schemeClr val="bg1"/>
                </a:solidFill>
                <a:latin typeface="宋体" panose="02010600030101010101" pitchFamily="2" charset="-122"/>
                <a:ea typeface="宋体" panose="02010600030101010101" pitchFamily="2" charset="-122"/>
                <a:cs typeface="+mn-cs"/>
              </a:defRPr>
            </a:lvl5pPr>
            <a:lvl6pPr marL="2286000" algn="l" defTabSz="914400" rtl="0" eaLnBrk="1" latinLnBrk="0" hangingPunct="1">
              <a:defRPr sz="2400" kern="1200">
                <a:solidFill>
                  <a:schemeClr val="bg1"/>
                </a:solidFill>
                <a:latin typeface="宋体" panose="02010600030101010101" pitchFamily="2" charset="-122"/>
                <a:ea typeface="宋体" panose="02010600030101010101" pitchFamily="2" charset="-122"/>
                <a:cs typeface="+mn-cs"/>
              </a:defRPr>
            </a:lvl6pPr>
            <a:lvl7pPr marL="2743200" algn="l" defTabSz="914400" rtl="0" eaLnBrk="1" latinLnBrk="0" hangingPunct="1">
              <a:defRPr sz="2400" kern="1200">
                <a:solidFill>
                  <a:schemeClr val="bg1"/>
                </a:solidFill>
                <a:latin typeface="宋体" panose="02010600030101010101" pitchFamily="2" charset="-122"/>
                <a:ea typeface="宋体" panose="02010600030101010101" pitchFamily="2" charset="-122"/>
                <a:cs typeface="+mn-cs"/>
              </a:defRPr>
            </a:lvl7pPr>
            <a:lvl8pPr marL="3200400" algn="l" defTabSz="914400" rtl="0" eaLnBrk="1" latinLnBrk="0" hangingPunct="1">
              <a:defRPr sz="2400" kern="1200">
                <a:solidFill>
                  <a:schemeClr val="bg1"/>
                </a:solidFill>
                <a:latin typeface="宋体" panose="02010600030101010101" pitchFamily="2" charset="-122"/>
                <a:ea typeface="宋体" panose="02010600030101010101" pitchFamily="2" charset="-122"/>
                <a:cs typeface="+mn-cs"/>
              </a:defRPr>
            </a:lvl8pPr>
            <a:lvl9pPr marL="3657600" algn="l" defTabSz="914400" rtl="0" eaLnBrk="1" latinLnBrk="0" hangingPunct="1">
              <a:defRPr sz="2400" kern="1200">
                <a:solidFill>
                  <a:schemeClr val="bg1"/>
                </a:solidFill>
                <a:latin typeface="宋体" panose="02010600030101010101" pitchFamily="2" charset="-122"/>
                <a:ea typeface="宋体" panose="02010600030101010101" pitchFamily="2" charset="-122"/>
                <a:cs typeface="+mn-cs"/>
              </a:defRPr>
            </a:lvl9pPr>
          </a:lstStyle>
          <a:p>
            <a:pPr algn="l" eaLnBrk="1" hangingPunct="1">
              <a:lnSpc>
                <a:spcPct val="100000"/>
              </a:lnSpc>
              <a:spcBef>
                <a:spcPct val="50000"/>
              </a:spcBef>
              <a:buClrTx/>
              <a:buFontTx/>
              <a:buNone/>
            </a:pPr>
            <a:endParaRPr kumimoji="1" lang="zh-CN" altLang="zh-CN" sz="2800">
              <a:latin typeface="Times New Roman" panose="02020603050405020304" pitchFamily="18" charset="0"/>
            </a:endParaRPr>
          </a:p>
        </p:txBody>
      </p:sp>
      <p:pic>
        <p:nvPicPr>
          <p:cNvPr id="65540" name="图片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94519" y="944563"/>
            <a:ext cx="7954963" cy="496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灯片编号占位符 1"/>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just">
              <a:lnSpc>
                <a:spcPct val="120000"/>
              </a:lnSpc>
              <a:spcBef>
                <a:spcPct val="20000"/>
              </a:spcBef>
              <a:buClr>
                <a:schemeClr val="accent2"/>
              </a:buClr>
              <a:buFont typeface="Wingdings" panose="05000000000000000000" pitchFamily="2" charset="2"/>
              <a:buChar char="o"/>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algn="r">
              <a:lnSpc>
                <a:spcPct val="100000"/>
              </a:lnSpc>
              <a:spcBef>
                <a:spcPct val="0"/>
              </a:spcBef>
              <a:buClrTx/>
              <a:buFontTx/>
              <a:buNone/>
            </a:pPr>
            <a:fld id="{6E076192-D202-44BF-B493-22C55ACB9B9E}" type="slidenum">
              <a:rPr lang="ja-JP" altLang="en-US" sz="1800">
                <a:solidFill>
                  <a:srgbClr val="A50021"/>
                </a:solidFill>
                <a:ea typeface="MS PGothic" panose="020B0600070205080204" pitchFamily="34" charset="-128"/>
              </a:rPr>
            </a:fld>
            <a:endParaRPr lang="en-US" altLang="ja-JP" sz="1800">
              <a:solidFill>
                <a:srgbClr val="A50021"/>
              </a:solidFill>
              <a:ea typeface="MS PGothic" panose="020B0600070205080204" pitchFamily="34" charset="-128"/>
            </a:endParaRPr>
          </a:p>
        </p:txBody>
      </p:sp>
      <p:sp>
        <p:nvSpPr>
          <p:cNvPr id="69635" name="Rectangle 2"/>
          <p:cNvSpPr>
            <a:spLocks noGrp="1" noChangeArrowheads="1"/>
          </p:cNvSpPr>
          <p:nvPr>
            <p:ph type="title" idx="4294967295"/>
          </p:nvPr>
        </p:nvSpPr>
        <p:spPr>
          <a:xfrm>
            <a:off x="0" y="0"/>
            <a:ext cx="9144000" cy="692150"/>
          </a:xfrm>
        </p:spPr>
        <p:txBody>
          <a:bodyPr/>
          <a:lstStyle/>
          <a:p>
            <a:pPr eaLnBrk="1" hangingPunct="1"/>
            <a:r>
              <a:rPr lang="en-US" altLang="zh-CN" sz="3600" b="0">
                <a:latin typeface="Times New Roman" panose="02020603050405020304" pitchFamily="18" charset="0"/>
                <a:ea typeface="黑体" panose="02010609060101010101" pitchFamily="49" charset="-122"/>
              </a:rPr>
              <a:t>6.2.9  </a:t>
            </a:r>
            <a:r>
              <a:rPr lang="zh-CN" altLang="en-US" sz="3600" b="0">
                <a:latin typeface="Times New Roman" panose="02020603050405020304" pitchFamily="18" charset="0"/>
                <a:ea typeface="黑体" panose="02010609060101010101" pitchFamily="49" charset="-122"/>
              </a:rPr>
              <a:t>遗传算法的一般步骤</a:t>
            </a:r>
            <a:endParaRPr lang="zh-CN" altLang="en-US" sz="3600" b="0">
              <a:latin typeface="Times New Roman" panose="02020603050405020304" pitchFamily="18" charset="0"/>
              <a:ea typeface="黑体" panose="02010609060101010101" pitchFamily="49" charset="-122"/>
            </a:endParaRPr>
          </a:p>
        </p:txBody>
      </p:sp>
      <p:sp>
        <p:nvSpPr>
          <p:cNvPr id="69636" name="Rectangle 4"/>
          <p:cNvSpPr>
            <a:spLocks noChangeArrowheads="1"/>
          </p:cNvSpPr>
          <p:nvPr/>
        </p:nvSpPr>
        <p:spPr bwMode="auto">
          <a:xfrm>
            <a:off x="3033713" y="15001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just">
              <a:lnSpc>
                <a:spcPct val="120000"/>
              </a:lnSpc>
              <a:spcBef>
                <a:spcPct val="20000"/>
              </a:spcBef>
              <a:buClr>
                <a:schemeClr val="accent2"/>
              </a:buClr>
              <a:buFont typeface="Wingdings" panose="05000000000000000000" pitchFamily="2" charset="2"/>
              <a:buChar char="o"/>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algn="l" eaLnBrk="1" hangingPunct="1">
              <a:lnSpc>
                <a:spcPct val="100000"/>
              </a:lnSpc>
              <a:spcBef>
                <a:spcPct val="0"/>
              </a:spcBef>
              <a:buClrTx/>
              <a:buFontTx/>
              <a:buNone/>
            </a:pPr>
            <a:endParaRPr lang="zh-CN" altLang="en-US" sz="2400">
              <a:solidFill>
                <a:schemeClr val="bg1"/>
              </a:solidFill>
              <a:latin typeface="宋体" panose="02010600030101010101" pitchFamily="2" charset="-122"/>
            </a:endParaRPr>
          </a:p>
        </p:txBody>
      </p:sp>
      <p:sp>
        <p:nvSpPr>
          <p:cNvPr id="31748" name="Rectangle 4"/>
          <p:cNvSpPr>
            <a:spLocks noChangeArrowheads="1"/>
          </p:cNvSpPr>
          <p:nvPr/>
        </p:nvSpPr>
        <p:spPr bwMode="auto">
          <a:xfrm>
            <a:off x="792163" y="3594101"/>
            <a:ext cx="7924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zh-CN"/>
            </a:defPPr>
            <a:lvl1pPr algn="l" rtl="0" eaLnBrk="0" fontAlgn="base" hangingPunct="0">
              <a:spcBef>
                <a:spcPct val="0"/>
              </a:spcBef>
              <a:spcAft>
                <a:spcPct val="0"/>
              </a:spcAft>
              <a:defRPr sz="2400" kern="1200">
                <a:solidFill>
                  <a:schemeClr val="bg1"/>
                </a:solidFill>
                <a:latin typeface="宋体" panose="02010600030101010101" pitchFamily="2" charset="-122"/>
                <a:ea typeface="宋体" panose="02010600030101010101" pitchFamily="2" charset="-122"/>
                <a:cs typeface="+mn-cs"/>
              </a:defRPr>
            </a:lvl1pPr>
            <a:lvl2pPr marL="457200" algn="l" rtl="0" eaLnBrk="0" fontAlgn="base" hangingPunct="0">
              <a:spcBef>
                <a:spcPct val="0"/>
              </a:spcBef>
              <a:spcAft>
                <a:spcPct val="0"/>
              </a:spcAft>
              <a:defRPr sz="2400" kern="1200">
                <a:solidFill>
                  <a:schemeClr val="bg1"/>
                </a:solidFill>
                <a:latin typeface="宋体" panose="02010600030101010101" pitchFamily="2" charset="-122"/>
                <a:ea typeface="宋体" panose="02010600030101010101" pitchFamily="2" charset="-122"/>
                <a:cs typeface="+mn-cs"/>
              </a:defRPr>
            </a:lvl2pPr>
            <a:lvl3pPr marL="914400" algn="l" rtl="0" eaLnBrk="0" fontAlgn="base" hangingPunct="0">
              <a:spcBef>
                <a:spcPct val="0"/>
              </a:spcBef>
              <a:spcAft>
                <a:spcPct val="0"/>
              </a:spcAft>
              <a:defRPr sz="2400" kern="1200">
                <a:solidFill>
                  <a:schemeClr val="bg1"/>
                </a:solidFill>
                <a:latin typeface="宋体" panose="02010600030101010101" pitchFamily="2" charset="-122"/>
                <a:ea typeface="宋体" panose="02010600030101010101" pitchFamily="2" charset="-122"/>
                <a:cs typeface="+mn-cs"/>
              </a:defRPr>
            </a:lvl3pPr>
            <a:lvl4pPr marL="1371600" algn="l" rtl="0" eaLnBrk="0" fontAlgn="base" hangingPunct="0">
              <a:spcBef>
                <a:spcPct val="0"/>
              </a:spcBef>
              <a:spcAft>
                <a:spcPct val="0"/>
              </a:spcAft>
              <a:defRPr sz="2400" kern="1200">
                <a:solidFill>
                  <a:schemeClr val="bg1"/>
                </a:solidFill>
                <a:latin typeface="宋体" panose="02010600030101010101" pitchFamily="2" charset="-122"/>
                <a:ea typeface="宋体" panose="02010600030101010101" pitchFamily="2" charset="-122"/>
                <a:cs typeface="+mn-cs"/>
              </a:defRPr>
            </a:lvl4pPr>
            <a:lvl5pPr marL="1828800" algn="l" rtl="0" eaLnBrk="0" fontAlgn="base" hangingPunct="0">
              <a:spcBef>
                <a:spcPct val="0"/>
              </a:spcBef>
              <a:spcAft>
                <a:spcPct val="0"/>
              </a:spcAft>
              <a:defRPr sz="2400" kern="1200">
                <a:solidFill>
                  <a:schemeClr val="bg1"/>
                </a:solidFill>
                <a:latin typeface="宋体" panose="02010600030101010101" pitchFamily="2" charset="-122"/>
                <a:ea typeface="宋体" panose="02010600030101010101" pitchFamily="2" charset="-122"/>
                <a:cs typeface="+mn-cs"/>
              </a:defRPr>
            </a:lvl5pPr>
            <a:lvl6pPr marL="2286000" algn="l" defTabSz="914400" rtl="0" eaLnBrk="1" latinLnBrk="0" hangingPunct="1">
              <a:defRPr sz="2400" kern="1200">
                <a:solidFill>
                  <a:schemeClr val="bg1"/>
                </a:solidFill>
                <a:latin typeface="宋体" panose="02010600030101010101" pitchFamily="2" charset="-122"/>
                <a:ea typeface="宋体" panose="02010600030101010101" pitchFamily="2" charset="-122"/>
                <a:cs typeface="+mn-cs"/>
              </a:defRPr>
            </a:lvl6pPr>
            <a:lvl7pPr marL="2743200" algn="l" defTabSz="914400" rtl="0" eaLnBrk="1" latinLnBrk="0" hangingPunct="1">
              <a:defRPr sz="2400" kern="1200">
                <a:solidFill>
                  <a:schemeClr val="bg1"/>
                </a:solidFill>
                <a:latin typeface="宋体" panose="02010600030101010101" pitchFamily="2" charset="-122"/>
                <a:ea typeface="宋体" panose="02010600030101010101" pitchFamily="2" charset="-122"/>
                <a:cs typeface="+mn-cs"/>
              </a:defRPr>
            </a:lvl7pPr>
            <a:lvl8pPr marL="3200400" algn="l" defTabSz="914400" rtl="0" eaLnBrk="1" latinLnBrk="0" hangingPunct="1">
              <a:defRPr sz="2400" kern="1200">
                <a:solidFill>
                  <a:schemeClr val="bg1"/>
                </a:solidFill>
                <a:latin typeface="宋体" panose="02010600030101010101" pitchFamily="2" charset="-122"/>
                <a:ea typeface="宋体" panose="02010600030101010101" pitchFamily="2" charset="-122"/>
                <a:cs typeface="+mn-cs"/>
              </a:defRPr>
            </a:lvl8pPr>
            <a:lvl9pPr marL="3657600" algn="l" defTabSz="914400" rtl="0" eaLnBrk="1" latinLnBrk="0" hangingPunct="1">
              <a:defRPr sz="2400" kern="1200">
                <a:solidFill>
                  <a:schemeClr val="bg1"/>
                </a:solidFill>
                <a:latin typeface="宋体" panose="02010600030101010101" pitchFamily="2" charset="-122"/>
                <a:ea typeface="宋体" panose="02010600030101010101" pitchFamily="2" charset="-122"/>
                <a:cs typeface="+mn-cs"/>
              </a:defRPr>
            </a:lvl9pPr>
          </a:lstStyle>
          <a:p>
            <a:pPr algn="l" eaLnBrk="1" hangingPunct="1">
              <a:lnSpc>
                <a:spcPct val="100000"/>
              </a:lnSpc>
              <a:spcBef>
                <a:spcPct val="50000"/>
              </a:spcBef>
              <a:buClrTx/>
              <a:buFontTx/>
              <a:buNone/>
            </a:pPr>
            <a:endParaRPr kumimoji="1" lang="zh-CN" altLang="zh-CN" sz="2800">
              <a:latin typeface="Times New Roman" panose="02020603050405020304" pitchFamily="18" charset="0"/>
            </a:endParaRPr>
          </a:p>
        </p:txBody>
      </p:sp>
      <p:pic>
        <p:nvPicPr>
          <p:cNvPr id="66564" name="图片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99319" y="1098550"/>
            <a:ext cx="7345363" cy="466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7698" name="标题 157697"/>
          <p:cNvSpPr>
            <a:spLocks noGrp="1" noRot="1"/>
          </p:cNvSpPr>
          <p:nvPr>
            <p:ph type="title"/>
          </p:nvPr>
        </p:nvSpPr>
        <p:spPr/>
        <p:txBody>
          <a:bodyPr anchor="ctr" anchorCtr="0"/>
          <a:p>
            <a:endParaRPr dirty="0"/>
          </a:p>
        </p:txBody>
      </p:sp>
      <p:sp>
        <p:nvSpPr>
          <p:cNvPr id="157699" name="文本占位符 157698"/>
          <p:cNvSpPr>
            <a:spLocks noGrp="1" noRot="1"/>
          </p:cNvSpPr>
          <p:nvPr>
            <p:ph type="body" idx="1"/>
          </p:nvPr>
        </p:nvSpPr>
        <p:spPr/>
        <p:txBody>
          <a:bodyPr/>
          <a:p>
            <a:r>
              <a:rPr lang="en-US" altLang="zh-CN" sz="2400"/>
              <a:t>Suppose we want a genetic algorithm to learn to classify strings of 1s and 0s. We can represent a population of bit strings as a pattern of 1s, 0s, and #s, where # is a “don’t care,” that may match with either 0 or 1.Thus, the pattern 1##00##1 represents all strings of eight bits that begin and end with 1 and that have two 0s in the middle.</a:t>
            </a:r>
            <a:endParaRPr lang="en-US" altLang="zh-CN" sz="240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6680" name="标题 156679"/>
          <p:cNvSpPr>
            <a:spLocks noGrp="1" noRot="1"/>
          </p:cNvSpPr>
          <p:nvPr>
            <p:ph type="title"/>
          </p:nvPr>
        </p:nvSpPr>
        <p:spPr/>
        <p:txBody>
          <a:bodyPr anchor="ctr" anchorCtr="0"/>
          <a:p>
            <a:endParaRPr dirty="0"/>
          </a:p>
        </p:txBody>
      </p:sp>
      <p:sp>
        <p:nvSpPr>
          <p:cNvPr id="156675" name="文本占位符 156674"/>
          <p:cNvSpPr>
            <a:spLocks noGrp="1" noRot="1"/>
          </p:cNvSpPr>
          <p:nvPr>
            <p:ph type="body" sz="half" idx="1"/>
          </p:nvPr>
        </p:nvSpPr>
        <p:spPr>
          <a:xfrm>
            <a:off x="304800" y="1981200"/>
            <a:ext cx="8515350" cy="3886200"/>
          </a:xfrm>
        </p:spPr>
        <p:txBody>
          <a:bodyPr/>
          <a:p>
            <a:pPr>
              <a:buClr>
                <a:schemeClr val="hlink"/>
              </a:buClr>
              <a:buSzPct val="70000"/>
              <a:buFont typeface="Wingdings" panose="05000000000000000000" pitchFamily="2" charset="2"/>
            </a:pPr>
            <a:r>
              <a:rPr lang="en-US" altLang="zh-CN" sz="2400"/>
              <a:t>The genetic algorithm initializes P(0) to a population of candidate patterns. Typically, initial populations are selected randomly. Evaluation of candidate solutions assumes a fitness function,        that returns a measure of the candidate’s fitness at time t. A common measure of a candidate’s fitness tests it on a set of training instances and returns the percentage of correct classifications. Using such a fitness function, an evaluation assigns each candidate solution the value:</a:t>
            </a:r>
            <a:endParaRPr lang="en-US" altLang="zh-CN" sz="2400"/>
          </a:p>
        </p:txBody>
      </p:sp>
      <p:graphicFrame>
        <p:nvGraphicFramePr>
          <p:cNvPr id="156676" name="内容占位符 156675"/>
          <p:cNvGraphicFramePr/>
          <p:nvPr>
            <p:ph sz="quarter" idx="2"/>
          </p:nvPr>
        </p:nvGraphicFramePr>
        <p:xfrm>
          <a:off x="4427538" y="3141663"/>
          <a:ext cx="649287" cy="396875"/>
        </p:xfrm>
        <a:graphic>
          <a:graphicData uri="http://schemas.openxmlformats.org/presentationml/2006/ole">
            <mc:AlternateContent xmlns:mc="http://schemas.openxmlformats.org/markup-compatibility/2006">
              <mc:Choice xmlns:v="urn:schemas-microsoft-com:vml" Requires="v">
                <p:oleObj spid="_x0000_s3079" name="" r:id="rId1" imgW="393700" imgH="241300" progId="Equation.3">
                  <p:embed/>
                </p:oleObj>
              </mc:Choice>
              <mc:Fallback>
                <p:oleObj name="" r:id="rId1" imgW="393700" imgH="241300" progId="Equation.3">
                  <p:embed/>
                  <p:pic>
                    <p:nvPicPr>
                      <p:cNvPr id="0" name="图片 3078"/>
                      <p:cNvPicPr/>
                      <p:nvPr/>
                    </p:nvPicPr>
                    <p:blipFill>
                      <a:blip r:embed="rId2"/>
                      <a:stretch>
                        <a:fillRect/>
                      </a:stretch>
                    </p:blipFill>
                    <p:spPr>
                      <a:xfrm>
                        <a:off x="4427538" y="3141663"/>
                        <a:ext cx="649287" cy="396875"/>
                      </a:xfrm>
                      <a:prstGeom prst="rect">
                        <a:avLst/>
                      </a:prstGeom>
                      <a:noFill/>
                      <a:ln w="38100">
                        <a:miter/>
                      </a:ln>
                    </p:spPr>
                  </p:pic>
                </p:oleObj>
              </mc:Fallback>
            </mc:AlternateContent>
          </a:graphicData>
        </a:graphic>
      </p:graphicFrame>
      <p:graphicFrame>
        <p:nvGraphicFramePr>
          <p:cNvPr id="156679" name="内容占位符 156678"/>
          <p:cNvGraphicFramePr/>
          <p:nvPr>
            <p:ph sz="quarter" idx="3"/>
          </p:nvPr>
        </p:nvGraphicFramePr>
        <p:xfrm>
          <a:off x="4500563" y="5373688"/>
          <a:ext cx="1744662" cy="466725"/>
        </p:xfrm>
        <a:graphic>
          <a:graphicData uri="http://schemas.openxmlformats.org/presentationml/2006/ole">
            <mc:AlternateContent xmlns:mc="http://schemas.openxmlformats.org/markup-compatibility/2006">
              <mc:Choice xmlns:v="urn:schemas-microsoft-com:vml" Requires="v">
                <p:oleObj spid="_x0000_s3078" name="" r:id="rId3" imgW="901065" imgH="241300" progId="Equation.3">
                  <p:embed/>
                </p:oleObj>
              </mc:Choice>
              <mc:Fallback>
                <p:oleObj name="" r:id="rId3" imgW="901065" imgH="241300" progId="Equation.3">
                  <p:embed/>
                  <p:pic>
                    <p:nvPicPr>
                      <p:cNvPr id="0" name="图片 3077"/>
                      <p:cNvPicPr/>
                      <p:nvPr/>
                    </p:nvPicPr>
                    <p:blipFill>
                      <a:blip r:embed="rId4"/>
                      <a:stretch>
                        <a:fillRect/>
                      </a:stretch>
                    </p:blipFill>
                    <p:spPr>
                      <a:xfrm>
                        <a:off x="4500563" y="5373688"/>
                        <a:ext cx="1744662" cy="466725"/>
                      </a:xfrm>
                      <a:prstGeom prst="rect">
                        <a:avLst/>
                      </a:prstGeom>
                      <a:noFill/>
                      <a:ln w="38100">
                        <a:miter/>
                      </a:ln>
                    </p:spPr>
                  </p:pic>
                </p:oleObj>
              </mc:Fallback>
            </mc:AlternateContent>
          </a:graphicData>
        </a:graphic>
      </p:graphicFrame>
      <p:sp>
        <p:nvSpPr>
          <p:cNvPr id="156682" name="文本框 156681"/>
          <p:cNvSpPr txBox="1"/>
          <p:nvPr/>
        </p:nvSpPr>
        <p:spPr>
          <a:xfrm>
            <a:off x="755650" y="5876925"/>
            <a:ext cx="7920038" cy="822325"/>
          </a:xfrm>
          <a:prstGeom prst="rect">
            <a:avLst/>
          </a:prstGeom>
          <a:noFill/>
          <a:ln w="12700">
            <a:noFill/>
          </a:ln>
        </p:spPr>
        <p:txBody>
          <a:bodyPr>
            <a:spAutoFit/>
          </a:bodyPr>
          <a:p>
            <a:pPr>
              <a:spcBef>
                <a:spcPct val="50000"/>
              </a:spcBef>
            </a:pPr>
            <a:r>
              <a:rPr lang="en-US" altLang="zh-CN" sz="2400">
                <a:latin typeface="Arial" panose="020B0604020202020204" pitchFamily="34" charset="0"/>
              </a:rPr>
              <a:t>where m(P,t) is the average fitness over all members of the population.</a:t>
            </a:r>
            <a:endParaRPr lang="en-US" altLang="zh-CN" sz="2400">
              <a:latin typeface="Arial" panose="020B0604020202020204" pitchFamily="34" charset="0"/>
            </a:endParaRPr>
          </a:p>
        </p:txBody>
      </p:sp>
      <p:pic>
        <p:nvPicPr>
          <p:cNvPr id="2" name="图片 1"/>
          <p:cNvPicPr>
            <a:picLocks noChangeAspect="1"/>
          </p:cNvPicPr>
          <p:nvPr/>
        </p:nvPicPr>
        <p:blipFill>
          <a:blip r:embed="rId5"/>
          <a:stretch>
            <a:fillRect/>
          </a:stretch>
        </p:blipFill>
        <p:spPr>
          <a:xfrm>
            <a:off x="683895" y="116840"/>
            <a:ext cx="7703185" cy="1828165"/>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5650" name="标题 155649"/>
          <p:cNvSpPr>
            <a:spLocks noGrp="1" noRot="1"/>
          </p:cNvSpPr>
          <p:nvPr>
            <p:ph type="title"/>
          </p:nvPr>
        </p:nvSpPr>
        <p:spPr/>
        <p:txBody>
          <a:bodyPr anchor="ctr" anchorCtr="0"/>
          <a:p>
            <a:endParaRPr dirty="0"/>
          </a:p>
        </p:txBody>
      </p:sp>
      <p:sp>
        <p:nvSpPr>
          <p:cNvPr id="155651" name="文本占位符 155650"/>
          <p:cNvSpPr>
            <a:spLocks noGrp="1" noRot="1"/>
          </p:cNvSpPr>
          <p:nvPr>
            <p:ph type="body" idx="1"/>
          </p:nvPr>
        </p:nvSpPr>
        <p:spPr>
          <a:xfrm>
            <a:off x="539750" y="1196975"/>
            <a:ext cx="8540750" cy="3886200"/>
          </a:xfrm>
        </p:spPr>
        <p:txBody>
          <a:bodyPr/>
          <a:p>
            <a:r>
              <a:rPr lang="en-US" altLang="zh-CN" sz="2400"/>
              <a:t>After evaluating each candidate, the algorithm selects pairs for recombination. Recombination uses genetic operators to produce new solutions that combine components of their parents.</a:t>
            </a:r>
            <a:endParaRPr lang="en-US" altLang="zh-CN" sz="2400"/>
          </a:p>
          <a:p>
            <a:r>
              <a:rPr lang="en-US" altLang="zh-CN" sz="2400"/>
              <a:t>As with natural evolution, the fitness of a candidate determines the extent to which it reproduces, with those candidates having the highest evaluations being given a greater probability of reproducing.</a:t>
            </a:r>
            <a:endParaRPr lang="en-US" altLang="zh-CN" sz="2400"/>
          </a:p>
        </p:txBody>
      </p:sp>
      <p:pic>
        <p:nvPicPr>
          <p:cNvPr id="2" name="图片 1"/>
          <p:cNvPicPr>
            <a:picLocks noChangeAspect="1"/>
          </p:cNvPicPr>
          <p:nvPr/>
        </p:nvPicPr>
        <p:blipFill>
          <a:blip r:embed="rId1"/>
          <a:stretch>
            <a:fillRect/>
          </a:stretch>
        </p:blipFill>
        <p:spPr>
          <a:xfrm>
            <a:off x="467995" y="4437380"/>
            <a:ext cx="8008620" cy="158115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4626" name="标题 154625"/>
          <p:cNvSpPr>
            <a:spLocks noGrp="1" noRot="1"/>
          </p:cNvSpPr>
          <p:nvPr>
            <p:ph type="title"/>
          </p:nvPr>
        </p:nvSpPr>
        <p:spPr/>
        <p:txBody>
          <a:bodyPr anchor="ctr" anchorCtr="0"/>
          <a:p>
            <a:endParaRPr dirty="0"/>
          </a:p>
        </p:txBody>
      </p:sp>
      <p:sp>
        <p:nvSpPr>
          <p:cNvPr id="154627" name="文本占位符 154626"/>
          <p:cNvSpPr>
            <a:spLocks noGrp="1" noRot="1"/>
          </p:cNvSpPr>
          <p:nvPr>
            <p:ph type="body" idx="1"/>
          </p:nvPr>
        </p:nvSpPr>
        <p:spPr>
          <a:xfrm>
            <a:off x="395605" y="764540"/>
            <a:ext cx="8540750" cy="2384425"/>
          </a:xfrm>
        </p:spPr>
        <p:txBody>
          <a:bodyPr/>
          <a:p>
            <a:r>
              <a:rPr lang="en-US" altLang="zh-CN" sz="2400"/>
              <a:t>There are a number of genetic operators that produce offspring having features of their parents; the most common of these is crossover. Crossover takes two candidate solutions and divides them, swapping components to produce two new candidates. Figure 12.1 illustrates crossover on bit string patterns of length 8.</a:t>
            </a:r>
            <a:endParaRPr lang="en-US" altLang="zh-CN" sz="2400"/>
          </a:p>
        </p:txBody>
      </p:sp>
      <p:pic>
        <p:nvPicPr>
          <p:cNvPr id="2" name="图片 1"/>
          <p:cNvPicPr>
            <a:picLocks noChangeAspect="1"/>
          </p:cNvPicPr>
          <p:nvPr/>
        </p:nvPicPr>
        <p:blipFill>
          <a:blip r:embed="rId1"/>
          <a:stretch>
            <a:fillRect/>
          </a:stretch>
        </p:blipFill>
        <p:spPr>
          <a:xfrm>
            <a:off x="611505" y="3717290"/>
            <a:ext cx="7872730" cy="1326515"/>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6434" name="标题 146433"/>
          <p:cNvSpPr>
            <a:spLocks noGrp="1" noRot="1"/>
          </p:cNvSpPr>
          <p:nvPr>
            <p:ph type="title"/>
          </p:nvPr>
        </p:nvSpPr>
        <p:spPr/>
        <p:txBody>
          <a:bodyPr anchor="ctr" anchorCtr="0"/>
          <a:p>
            <a:endParaRPr dirty="0"/>
          </a:p>
        </p:txBody>
      </p:sp>
      <p:grpSp>
        <p:nvGrpSpPr>
          <p:cNvPr id="146443" name="组合 146442"/>
          <p:cNvGrpSpPr/>
          <p:nvPr/>
        </p:nvGrpSpPr>
        <p:grpSpPr>
          <a:xfrm>
            <a:off x="1258888" y="1989138"/>
            <a:ext cx="6913562" cy="3381375"/>
            <a:chOff x="793" y="1706"/>
            <a:chExt cx="4355" cy="2130"/>
          </a:xfrm>
        </p:grpSpPr>
        <p:sp>
          <p:nvSpPr>
            <p:cNvPr id="146436" name="文本框 146435"/>
            <p:cNvSpPr txBox="1"/>
            <p:nvPr/>
          </p:nvSpPr>
          <p:spPr>
            <a:xfrm>
              <a:off x="793" y="1706"/>
              <a:ext cx="4355" cy="955"/>
            </a:xfrm>
            <a:prstGeom prst="rect">
              <a:avLst/>
            </a:prstGeom>
            <a:noFill/>
            <a:ln w="12700">
              <a:noFill/>
            </a:ln>
          </p:spPr>
          <p:txBody>
            <a:bodyPr>
              <a:spAutoFit/>
            </a:bodyPr>
            <a:p>
              <a:pPr>
                <a:lnSpc>
                  <a:spcPct val="60000"/>
                </a:lnSpc>
                <a:spcBef>
                  <a:spcPct val="50000"/>
                </a:spcBef>
              </a:pPr>
              <a:r>
                <a:rPr lang="en-US" altLang="zh-CN" sz="2400">
                  <a:latin typeface="Arial" panose="020B0604020202020204" pitchFamily="34" charset="0"/>
                </a:rPr>
                <a:t>Input Bit String:</a:t>
              </a:r>
              <a:endParaRPr lang="en-US" altLang="zh-CN" sz="2400">
                <a:latin typeface="Arial" panose="020B0604020202020204" pitchFamily="34" charset="0"/>
              </a:endParaRPr>
            </a:p>
            <a:p>
              <a:pPr>
                <a:lnSpc>
                  <a:spcPct val="60000"/>
                </a:lnSpc>
                <a:spcBef>
                  <a:spcPct val="50000"/>
                </a:spcBef>
              </a:pPr>
              <a:r>
                <a:rPr lang="en-US" altLang="zh-CN" sz="2400">
                  <a:latin typeface="Arial" panose="020B0604020202020204" pitchFamily="34" charset="0"/>
                </a:rPr>
                <a:t>            :                                           :</a:t>
              </a:r>
              <a:endParaRPr lang="en-US" altLang="zh-CN" sz="2400">
                <a:latin typeface="Arial" panose="020B0604020202020204" pitchFamily="34" charset="0"/>
              </a:endParaRPr>
            </a:p>
            <a:p>
              <a:pPr>
                <a:lnSpc>
                  <a:spcPct val="60000"/>
                </a:lnSpc>
                <a:spcBef>
                  <a:spcPct val="50000"/>
                </a:spcBef>
              </a:pPr>
              <a:r>
                <a:rPr lang="en-US" altLang="zh-CN" sz="2400">
                  <a:latin typeface="Arial" panose="020B0604020202020204" pitchFamily="34" charset="0"/>
                </a:rPr>
                <a:t>1 1 # 0 : 1 0 1 #                   # 1 1 0 : # 0 # 1     </a:t>
              </a:r>
              <a:endParaRPr lang="en-US" altLang="zh-CN" sz="2400">
                <a:latin typeface="Arial" panose="020B0604020202020204" pitchFamily="34" charset="0"/>
              </a:endParaRPr>
            </a:p>
            <a:p>
              <a:pPr>
                <a:lnSpc>
                  <a:spcPct val="60000"/>
                </a:lnSpc>
                <a:spcBef>
                  <a:spcPct val="50000"/>
                </a:spcBef>
              </a:pPr>
              <a:r>
                <a:rPr lang="en-US" altLang="zh-CN" sz="2400">
                  <a:latin typeface="Arial" panose="020B0604020202020204" pitchFamily="34" charset="0"/>
                </a:rPr>
                <a:t>            :                                           :              </a:t>
              </a:r>
              <a:endParaRPr lang="en-US" altLang="zh-CN" sz="2400">
                <a:latin typeface="Arial" panose="020B0604020202020204" pitchFamily="34" charset="0"/>
              </a:endParaRPr>
            </a:p>
          </p:txBody>
        </p:sp>
        <p:sp>
          <p:nvSpPr>
            <p:cNvPr id="146438" name="文本框 146437"/>
            <p:cNvSpPr txBox="1"/>
            <p:nvPr/>
          </p:nvSpPr>
          <p:spPr>
            <a:xfrm>
              <a:off x="793" y="3203"/>
              <a:ext cx="3765" cy="633"/>
            </a:xfrm>
            <a:prstGeom prst="rect">
              <a:avLst/>
            </a:prstGeom>
            <a:noFill/>
            <a:ln w="12700">
              <a:noFill/>
            </a:ln>
          </p:spPr>
          <p:txBody>
            <a:bodyPr>
              <a:spAutoFit/>
            </a:bodyPr>
            <a:p>
              <a:pPr>
                <a:spcBef>
                  <a:spcPct val="50000"/>
                </a:spcBef>
              </a:pPr>
              <a:r>
                <a:rPr lang="en-US" altLang="zh-CN" sz="2400">
                  <a:latin typeface="Arial" panose="020B0604020202020204" pitchFamily="34" charset="0"/>
                </a:rPr>
                <a:t>Resulting New Strings:</a:t>
              </a:r>
              <a:endParaRPr lang="en-US" altLang="zh-CN" sz="2400">
                <a:latin typeface="Arial" panose="020B0604020202020204" pitchFamily="34" charset="0"/>
              </a:endParaRPr>
            </a:p>
            <a:p>
              <a:pPr>
                <a:spcBef>
                  <a:spcPct val="50000"/>
                </a:spcBef>
              </a:pPr>
              <a:r>
                <a:rPr lang="en-US" altLang="zh-CN" sz="2400">
                  <a:latin typeface="Arial" panose="020B0604020202020204" pitchFamily="34" charset="0"/>
                </a:rPr>
                <a:t>1 1 # 0 # 0 # 1                   # 1 1 0 1 0 1 #</a:t>
              </a:r>
              <a:endParaRPr lang="en-US" altLang="zh-CN" sz="2400">
                <a:latin typeface="Arial" panose="020B0604020202020204" pitchFamily="34" charset="0"/>
              </a:endParaRPr>
            </a:p>
          </p:txBody>
        </p:sp>
        <p:sp>
          <p:nvSpPr>
            <p:cNvPr id="146439" name="直接连接符 146438"/>
            <p:cNvSpPr/>
            <p:nvPr/>
          </p:nvSpPr>
          <p:spPr>
            <a:xfrm>
              <a:off x="1156" y="2523"/>
              <a:ext cx="0" cy="408"/>
            </a:xfrm>
            <a:prstGeom prst="line">
              <a:avLst/>
            </a:prstGeom>
            <a:ln w="12700" cap="sq" cmpd="sng">
              <a:solidFill>
                <a:schemeClr val="tx1"/>
              </a:solidFill>
              <a:prstDash val="solid"/>
              <a:headEnd type="none" w="med" len="med"/>
              <a:tailEnd type="triangle" w="med" len="med"/>
            </a:ln>
          </p:spPr>
        </p:sp>
        <p:sp>
          <p:nvSpPr>
            <p:cNvPr id="146440" name="直接连接符 146439"/>
            <p:cNvSpPr/>
            <p:nvPr/>
          </p:nvSpPr>
          <p:spPr>
            <a:xfrm>
              <a:off x="1837" y="2568"/>
              <a:ext cx="499" cy="272"/>
            </a:xfrm>
            <a:prstGeom prst="line">
              <a:avLst/>
            </a:prstGeom>
            <a:ln w="12700" cap="sq" cmpd="sng">
              <a:solidFill>
                <a:schemeClr val="tx1"/>
              </a:solidFill>
              <a:prstDash val="solid"/>
              <a:headEnd type="none" w="med" len="med"/>
              <a:tailEnd type="triangle" w="med" len="med"/>
            </a:ln>
          </p:spPr>
        </p:sp>
        <p:sp>
          <p:nvSpPr>
            <p:cNvPr id="146441" name="直接连接符 146440"/>
            <p:cNvSpPr/>
            <p:nvPr/>
          </p:nvSpPr>
          <p:spPr>
            <a:xfrm>
              <a:off x="3424" y="2523"/>
              <a:ext cx="0" cy="453"/>
            </a:xfrm>
            <a:prstGeom prst="line">
              <a:avLst/>
            </a:prstGeom>
            <a:ln w="12700" cap="sq" cmpd="sng">
              <a:solidFill>
                <a:schemeClr val="tx1"/>
              </a:solidFill>
              <a:prstDash val="solid"/>
              <a:headEnd type="none" w="med" len="med"/>
              <a:tailEnd type="triangle" w="med" len="med"/>
            </a:ln>
          </p:spPr>
        </p:sp>
        <p:sp>
          <p:nvSpPr>
            <p:cNvPr id="146442" name="直接连接符 146441"/>
            <p:cNvSpPr/>
            <p:nvPr/>
          </p:nvSpPr>
          <p:spPr>
            <a:xfrm flipH="1">
              <a:off x="3878" y="2523"/>
              <a:ext cx="454" cy="272"/>
            </a:xfrm>
            <a:prstGeom prst="line">
              <a:avLst/>
            </a:prstGeom>
            <a:ln w="12700" cap="sq" cmpd="sng">
              <a:solidFill>
                <a:schemeClr val="tx1"/>
              </a:solidFill>
              <a:prstDash val="solid"/>
              <a:headEnd type="none" w="med" len="med"/>
              <a:tailEnd type="triangle" w="med" len="med"/>
            </a:ln>
          </p:spPr>
        </p:sp>
      </p:grpSp>
      <p:sp>
        <p:nvSpPr>
          <p:cNvPr id="146444" name="文本框 146443"/>
          <p:cNvSpPr txBox="1"/>
          <p:nvPr/>
        </p:nvSpPr>
        <p:spPr>
          <a:xfrm>
            <a:off x="1258888" y="5734050"/>
            <a:ext cx="7345362" cy="822325"/>
          </a:xfrm>
          <a:prstGeom prst="rect">
            <a:avLst/>
          </a:prstGeom>
          <a:noFill/>
          <a:ln w="12700">
            <a:noFill/>
          </a:ln>
        </p:spPr>
        <p:txBody>
          <a:bodyPr>
            <a:spAutoFit/>
          </a:bodyPr>
          <a:p>
            <a:pPr>
              <a:spcBef>
                <a:spcPct val="50000"/>
              </a:spcBef>
            </a:pPr>
            <a:r>
              <a:rPr lang="en-US" altLang="zh-CN" sz="2400">
                <a:latin typeface="Arial" panose="020B0604020202020204" pitchFamily="34" charset="0"/>
              </a:rPr>
              <a:t>Figure 12.1  Use of crossover on two bit strings of length eight. # is don’t care.</a:t>
            </a:r>
            <a:endParaRPr lang="en-US" altLang="zh-CN" sz="2400">
              <a:latin typeface="Arial" panose="020B0604020202020204" pitchFamily="34"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5410" name="标题 145409"/>
          <p:cNvSpPr>
            <a:spLocks noGrp="1" noRot="1"/>
          </p:cNvSpPr>
          <p:nvPr>
            <p:ph type="title"/>
          </p:nvPr>
        </p:nvSpPr>
        <p:spPr/>
        <p:txBody>
          <a:bodyPr anchor="ctr" anchorCtr="0"/>
          <a:p>
            <a:r>
              <a:rPr lang="en-US" altLang="zh-CN" sz="3600"/>
              <a:t>12.0    Social and Emergent </a:t>
            </a:r>
            <a:br>
              <a:rPr lang="en-US" altLang="zh-CN" sz="3600"/>
            </a:br>
            <a:r>
              <a:rPr lang="en-US" altLang="zh-CN" sz="3600"/>
              <a:t>Models of Learning</a:t>
            </a:r>
            <a:endParaRPr lang="en-US" altLang="zh-CN" sz="3600"/>
          </a:p>
        </p:txBody>
      </p:sp>
      <p:sp>
        <p:nvSpPr>
          <p:cNvPr id="145411" name="文本占位符 145410"/>
          <p:cNvSpPr>
            <a:spLocks noGrp="1" noRot="1"/>
          </p:cNvSpPr>
          <p:nvPr>
            <p:ph type="body" idx="1"/>
          </p:nvPr>
        </p:nvSpPr>
        <p:spPr>
          <a:xfrm>
            <a:off x="251460" y="1772920"/>
            <a:ext cx="8540750" cy="3886200"/>
          </a:xfrm>
        </p:spPr>
        <p:txBody>
          <a:bodyPr/>
          <a:p>
            <a:r>
              <a:rPr lang="en-US" altLang="zh-CN" sz="2400"/>
              <a:t>Emergent models of learning simulate nature’s most elegant and powerful form of adaptation: the evolution of plant and animal life forms. An ecosystem has many members, each with roles and skills appropriate to their own survival, but more importantly, whose cumulative behavior shapes and is shaped by the rest of the population.</a:t>
            </a:r>
            <a:endParaRPr lang="en-US" altLang="zh-CN" sz="2400"/>
          </a:p>
        </p:txBody>
      </p:sp>
      <p:pic>
        <p:nvPicPr>
          <p:cNvPr id="2" name="图片 1"/>
          <p:cNvPicPr>
            <a:picLocks noChangeAspect="1"/>
          </p:cNvPicPr>
          <p:nvPr/>
        </p:nvPicPr>
        <p:blipFill>
          <a:blip r:embed="rId1"/>
          <a:stretch>
            <a:fillRect/>
          </a:stretch>
        </p:blipFill>
        <p:spPr>
          <a:xfrm>
            <a:off x="572135" y="4364990"/>
            <a:ext cx="8000365" cy="2171065"/>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4866" name="标题 164865"/>
          <p:cNvSpPr>
            <a:spLocks noGrp="1" noRot="1"/>
          </p:cNvSpPr>
          <p:nvPr>
            <p:ph type="title"/>
          </p:nvPr>
        </p:nvSpPr>
        <p:spPr/>
        <p:txBody>
          <a:bodyPr anchor="ctr" anchorCtr="0"/>
          <a:p>
            <a:endParaRPr dirty="0"/>
          </a:p>
        </p:txBody>
      </p:sp>
      <p:sp>
        <p:nvSpPr>
          <p:cNvPr id="164867" name="文本占位符 164866"/>
          <p:cNvSpPr>
            <a:spLocks noGrp="1" noRot="1"/>
          </p:cNvSpPr>
          <p:nvPr>
            <p:ph type="body" idx="1"/>
          </p:nvPr>
        </p:nvSpPr>
        <p:spPr/>
        <p:txBody>
          <a:bodyPr/>
          <a:p>
            <a:r>
              <a:rPr lang="en-US" altLang="zh-CN" sz="2400"/>
              <a:t>Mutation is another important genetic operator. Mutation takes a single candidate and randomly changes some aspect of it.</a:t>
            </a:r>
            <a:endParaRPr lang="en-US" altLang="zh-CN" sz="2400"/>
          </a:p>
          <a:p>
            <a:r>
              <a:rPr lang="en-US" altLang="zh-CN" sz="2400"/>
              <a:t>The genetic algorithm continues until some termination requirement is met, such as having one or more candidate solutions whose fitness exceeds  some threshold.</a:t>
            </a:r>
            <a:endParaRPr lang="en-US" altLang="zh-CN" sz="2400"/>
          </a:p>
        </p:txBody>
      </p:sp>
      <p:pic>
        <p:nvPicPr>
          <p:cNvPr id="2" name="图片 1"/>
          <p:cNvPicPr>
            <a:picLocks noChangeAspect="1"/>
          </p:cNvPicPr>
          <p:nvPr/>
        </p:nvPicPr>
        <p:blipFill>
          <a:blip r:embed="rId1"/>
          <a:stretch>
            <a:fillRect/>
          </a:stretch>
        </p:blipFill>
        <p:spPr>
          <a:xfrm>
            <a:off x="395605" y="4509135"/>
            <a:ext cx="8439785" cy="979805"/>
          </a:xfrm>
          <a:prstGeom prst="rect">
            <a:avLst/>
          </a:prstGeom>
        </p:spPr>
      </p:pic>
      <p:pic>
        <p:nvPicPr>
          <p:cNvPr id="3" name="图片 2"/>
          <p:cNvPicPr>
            <a:picLocks noChangeAspect="1"/>
          </p:cNvPicPr>
          <p:nvPr/>
        </p:nvPicPr>
        <p:blipFill>
          <a:blip r:embed="rId2"/>
          <a:stretch>
            <a:fillRect/>
          </a:stretch>
        </p:blipFill>
        <p:spPr>
          <a:xfrm>
            <a:off x="1403985" y="332740"/>
            <a:ext cx="5310505" cy="152908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3842" name="标题 163841"/>
          <p:cNvSpPr>
            <a:spLocks noGrp="1" noRot="1"/>
          </p:cNvSpPr>
          <p:nvPr>
            <p:ph type="title"/>
          </p:nvPr>
        </p:nvSpPr>
        <p:spPr/>
        <p:txBody>
          <a:bodyPr anchor="ctr" anchorCtr="0"/>
          <a:p>
            <a:r>
              <a:rPr lang="en-US" altLang="zh-CN" sz="3200"/>
              <a:t>12.1.3  Two Examples: CNF Satisfaction and the Traveling Salesperson</a:t>
            </a:r>
            <a:endParaRPr lang="en-US" altLang="zh-CN" sz="3200"/>
          </a:p>
        </p:txBody>
      </p:sp>
      <p:sp>
        <p:nvSpPr>
          <p:cNvPr id="163843" name="文本占位符 163842"/>
          <p:cNvSpPr>
            <a:spLocks noGrp="1" noRot="1"/>
          </p:cNvSpPr>
          <p:nvPr>
            <p:ph type="body" idx="1"/>
          </p:nvPr>
        </p:nvSpPr>
        <p:spPr>
          <a:xfrm>
            <a:off x="304800" y="1981200"/>
            <a:ext cx="8540750" cy="4400550"/>
          </a:xfrm>
        </p:spPr>
        <p:txBody>
          <a:bodyPr/>
          <a:p>
            <a:r>
              <a:rPr lang="en-US" altLang="zh-CN" sz="2400"/>
              <a:t>EXAMPLE 12.2.1: THE CNF-SATISFACTION PROBLEM   </a:t>
            </a:r>
            <a:endParaRPr lang="en-US" altLang="zh-CN" sz="2400"/>
          </a:p>
          <a:p>
            <a:pPr>
              <a:buNone/>
            </a:pPr>
            <a:r>
              <a:rPr lang="en-US" altLang="zh-CN" sz="2400"/>
              <a:t>    The conjunctive normal form (CNF) satisfiability problem is straightforward: an expression of propositions is in conjunctive normal form when it is a sequence of clauses joined by an and(</a:t>
            </a:r>
            <a:r>
              <a:rPr lang="en-US" altLang="zh-CN" sz="1800"/>
              <a:t>∧</a:t>
            </a:r>
            <a:r>
              <a:rPr lang="en-US" altLang="zh-CN" sz="2400"/>
              <a:t>) relation. Each of these clauses is in the form of a disjunction, the or (</a:t>
            </a:r>
            <a:r>
              <a:rPr lang="en-US" altLang="zh-CN" sz="1800"/>
              <a:t>∨</a:t>
            </a:r>
            <a:r>
              <a:rPr lang="en-US" altLang="zh-CN" sz="2400"/>
              <a:t>), of literals. For example, if the literals are, a, b, c, d, e, and f, then the expression: </a:t>
            </a:r>
            <a:endParaRPr lang="en-US" altLang="zh-CN" sz="2400"/>
          </a:p>
          <a:p>
            <a:pPr>
              <a:buNone/>
            </a:pPr>
            <a:r>
              <a:rPr lang="en-US" altLang="zh-CN" sz="2400"/>
              <a:t>           (</a:t>
            </a:r>
            <a:r>
              <a:rPr lang="zh-CN" altLang="en-US" sz="1800"/>
              <a:t>﹁</a:t>
            </a:r>
            <a:r>
              <a:rPr lang="en-US" altLang="zh-CN" sz="2400"/>
              <a:t>a </a:t>
            </a:r>
            <a:r>
              <a:rPr lang="en-US" altLang="zh-CN" sz="1800"/>
              <a:t>∨</a:t>
            </a:r>
            <a:r>
              <a:rPr lang="en-US" altLang="zh-CN" sz="2400"/>
              <a:t> c) </a:t>
            </a:r>
            <a:r>
              <a:rPr lang="en-US" altLang="zh-CN" sz="1800"/>
              <a:t>∧</a:t>
            </a:r>
            <a:r>
              <a:rPr lang="en-US" altLang="zh-CN" sz="2400"/>
              <a:t>(</a:t>
            </a:r>
            <a:r>
              <a:rPr lang="zh-CN" altLang="en-US" sz="1800"/>
              <a:t>﹁</a:t>
            </a:r>
            <a:r>
              <a:rPr lang="en-US" altLang="zh-CN" sz="2400"/>
              <a:t>a </a:t>
            </a:r>
            <a:r>
              <a:rPr lang="en-US" altLang="zh-CN" sz="1800"/>
              <a:t>∨</a:t>
            </a:r>
            <a:r>
              <a:rPr lang="en-US" altLang="zh-CN" sz="2400"/>
              <a:t> c </a:t>
            </a:r>
            <a:r>
              <a:rPr lang="en-US" altLang="zh-CN" sz="1800"/>
              <a:t>∨</a:t>
            </a:r>
            <a:r>
              <a:rPr lang="en-US" altLang="zh-CN" sz="2400"/>
              <a:t> </a:t>
            </a:r>
            <a:r>
              <a:rPr lang="zh-CN" altLang="en-US" sz="1800"/>
              <a:t>﹁</a:t>
            </a:r>
            <a:r>
              <a:rPr lang="en-US" altLang="zh-CN" sz="2400"/>
              <a:t>e) </a:t>
            </a:r>
            <a:r>
              <a:rPr lang="en-US" altLang="zh-CN" sz="1800"/>
              <a:t>∧</a:t>
            </a:r>
            <a:r>
              <a:rPr lang="en-US" altLang="zh-CN" sz="2400"/>
              <a:t>(</a:t>
            </a:r>
            <a:r>
              <a:rPr lang="zh-CN" altLang="en-US" sz="1800"/>
              <a:t>﹁</a:t>
            </a:r>
            <a:r>
              <a:rPr lang="en-US" altLang="zh-CN" sz="2400"/>
              <a:t>b </a:t>
            </a:r>
            <a:r>
              <a:rPr lang="en-US" altLang="zh-CN" sz="1800"/>
              <a:t>∨</a:t>
            </a:r>
            <a:r>
              <a:rPr lang="en-US" altLang="zh-CN" sz="2400"/>
              <a:t> c </a:t>
            </a:r>
            <a:r>
              <a:rPr lang="en-US" altLang="zh-CN" sz="1800"/>
              <a:t>∨</a:t>
            </a:r>
            <a:r>
              <a:rPr lang="en-US" altLang="zh-CN" sz="2400"/>
              <a:t> d </a:t>
            </a:r>
            <a:r>
              <a:rPr lang="en-US" altLang="zh-CN" sz="1800"/>
              <a:t>∨</a:t>
            </a:r>
            <a:r>
              <a:rPr lang="en-US" altLang="zh-CN" sz="2400"/>
              <a:t> </a:t>
            </a:r>
            <a:r>
              <a:rPr lang="zh-CN" altLang="en-US" sz="1800"/>
              <a:t>﹁</a:t>
            </a:r>
            <a:r>
              <a:rPr lang="en-US" altLang="zh-CN" sz="2400"/>
              <a:t>e) </a:t>
            </a:r>
            <a:r>
              <a:rPr lang="en-US" altLang="zh-CN" sz="1800"/>
              <a:t>∧</a:t>
            </a:r>
            <a:r>
              <a:rPr lang="en-US" altLang="zh-CN" sz="2400"/>
              <a:t>(a </a:t>
            </a:r>
            <a:r>
              <a:rPr lang="en-US" altLang="zh-CN" sz="1800"/>
              <a:t>∨</a:t>
            </a:r>
            <a:r>
              <a:rPr lang="en-US" altLang="zh-CN" sz="2400"/>
              <a:t> </a:t>
            </a:r>
            <a:r>
              <a:rPr lang="zh-CN" altLang="en-US" sz="1800"/>
              <a:t>﹁</a:t>
            </a:r>
            <a:r>
              <a:rPr lang="en-US" altLang="zh-CN" sz="2400"/>
              <a:t>b </a:t>
            </a:r>
            <a:r>
              <a:rPr lang="en-US" altLang="zh-CN" sz="1800"/>
              <a:t>∨</a:t>
            </a:r>
            <a:r>
              <a:rPr lang="en-US" altLang="zh-CN" sz="2400"/>
              <a:t> c) </a:t>
            </a:r>
            <a:r>
              <a:rPr lang="en-US" altLang="zh-CN" sz="1800"/>
              <a:t>∧</a:t>
            </a:r>
            <a:r>
              <a:rPr lang="en-US" altLang="zh-CN" sz="2400"/>
              <a:t>(</a:t>
            </a:r>
            <a:r>
              <a:rPr lang="zh-CN" altLang="en-US" sz="1800"/>
              <a:t>﹁</a:t>
            </a:r>
            <a:r>
              <a:rPr lang="en-US" altLang="zh-CN" sz="2400"/>
              <a:t>e </a:t>
            </a:r>
            <a:r>
              <a:rPr lang="en-US" altLang="zh-CN" sz="1800"/>
              <a:t>∨</a:t>
            </a:r>
            <a:r>
              <a:rPr lang="en-US" altLang="zh-CN" sz="2400"/>
              <a:t> f)</a:t>
            </a:r>
            <a:endParaRPr lang="en-US" altLang="zh-CN" sz="2400"/>
          </a:p>
          <a:p>
            <a:pPr>
              <a:buNone/>
            </a:pPr>
            <a:r>
              <a:rPr lang="en-US" altLang="zh-CN" sz="2400"/>
              <a:t>    is in CNF.</a:t>
            </a:r>
            <a:endParaRPr lang="en-US" altLang="zh-CN" sz="2400"/>
          </a:p>
        </p:txBody>
      </p:sp>
      <p:pic>
        <p:nvPicPr>
          <p:cNvPr id="2" name="图片 1"/>
          <p:cNvPicPr>
            <a:picLocks noChangeAspect="1"/>
          </p:cNvPicPr>
          <p:nvPr/>
        </p:nvPicPr>
        <p:blipFill>
          <a:blip r:embed="rId1"/>
          <a:stretch>
            <a:fillRect/>
          </a:stretch>
        </p:blipFill>
        <p:spPr>
          <a:xfrm>
            <a:off x="467995" y="4725035"/>
            <a:ext cx="8134350" cy="132334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2818" name="标题 162817"/>
          <p:cNvSpPr>
            <a:spLocks noGrp="1" noRot="1"/>
          </p:cNvSpPr>
          <p:nvPr>
            <p:ph type="title"/>
          </p:nvPr>
        </p:nvSpPr>
        <p:spPr/>
        <p:txBody>
          <a:bodyPr anchor="ctr" anchorCtr="0"/>
          <a:p>
            <a:endParaRPr dirty="0"/>
          </a:p>
        </p:txBody>
      </p:sp>
      <p:sp>
        <p:nvSpPr>
          <p:cNvPr id="162819" name="文本占位符 162818"/>
          <p:cNvSpPr>
            <a:spLocks noGrp="1" noRot="1"/>
          </p:cNvSpPr>
          <p:nvPr>
            <p:ph type="body" idx="1"/>
          </p:nvPr>
        </p:nvSpPr>
        <p:spPr>
          <a:xfrm>
            <a:off x="304800" y="1981200"/>
            <a:ext cx="8540750" cy="4327525"/>
          </a:xfrm>
        </p:spPr>
        <p:txBody>
          <a:bodyPr/>
          <a:p>
            <a:r>
              <a:rPr lang="en-US" altLang="zh-CN" sz="2400"/>
              <a:t>CNF satisfiability means that we must find an assignment of true or false (1 or 0) to each of the six literals, so that the CNF expression evaluates to true.</a:t>
            </a:r>
            <a:endParaRPr lang="en-US" altLang="zh-CN" sz="2400"/>
          </a:p>
          <a:p>
            <a:r>
              <a:rPr lang="en-US" altLang="zh-CN" sz="2400"/>
              <a:t>A natural representation for the CNF satisfaction problem is a sequence of six bits, each bit, in order, representing true(1) or false(0) for each of the six literals, again in the order of a, b, c, d, e, and f. Thus:</a:t>
            </a:r>
            <a:endParaRPr lang="en-US" altLang="zh-CN" sz="2400"/>
          </a:p>
          <a:p>
            <a:pPr>
              <a:buNone/>
            </a:pPr>
            <a:r>
              <a:rPr lang="en-US" altLang="zh-CN" sz="2400"/>
              <a:t>           1 0 1 0 1 0</a:t>
            </a:r>
            <a:endParaRPr lang="en-US" altLang="zh-CN" sz="2400"/>
          </a:p>
          <a:p>
            <a:pPr>
              <a:buNone/>
            </a:pPr>
            <a:r>
              <a:rPr lang="en-US" altLang="zh-CN" sz="2400"/>
              <a:t>    indicates that a, c, and e are true and b, d, and f are false, and the example CNF expression is therefore false.</a:t>
            </a:r>
            <a:endParaRPr lang="en-US" altLang="zh-CN" sz="240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1794" name="标题 161793"/>
          <p:cNvSpPr>
            <a:spLocks noGrp="1" noRot="1"/>
          </p:cNvSpPr>
          <p:nvPr>
            <p:ph type="title"/>
          </p:nvPr>
        </p:nvSpPr>
        <p:spPr/>
        <p:txBody>
          <a:bodyPr anchor="ctr" anchorCtr="0"/>
          <a:p>
            <a:endParaRPr dirty="0"/>
          </a:p>
        </p:txBody>
      </p:sp>
      <p:sp>
        <p:nvSpPr>
          <p:cNvPr id="161795" name="文本占位符 161794"/>
          <p:cNvSpPr>
            <a:spLocks noGrp="1" noRot="1"/>
          </p:cNvSpPr>
          <p:nvPr>
            <p:ph type="body" idx="1"/>
          </p:nvPr>
        </p:nvSpPr>
        <p:spPr/>
        <p:txBody>
          <a:bodyPr/>
          <a:p>
            <a:r>
              <a:rPr lang="en-US" altLang="zh-CN" sz="2400"/>
              <a:t>The choice of a fitness function for this population of bit strings have a number of alternatives. One would be to note that the full CNF expression is made up of the conjunction of five clauses. Thus we can make up a rating system that will allow us to rank potential bit pattern solutions in a range of 0 to 5, depending on the number of clauses that pattern satisfies. Thus the pattern:</a:t>
            </a:r>
            <a:endParaRPr lang="en-US" altLang="zh-CN" sz="2400"/>
          </a:p>
        </p:txBody>
      </p:sp>
      <p:pic>
        <p:nvPicPr>
          <p:cNvPr id="2" name="图片 1"/>
          <p:cNvPicPr>
            <a:picLocks noChangeAspect="1"/>
          </p:cNvPicPr>
          <p:nvPr/>
        </p:nvPicPr>
        <p:blipFill>
          <a:blip r:embed="rId1"/>
          <a:stretch>
            <a:fillRect/>
          </a:stretch>
        </p:blipFill>
        <p:spPr>
          <a:xfrm>
            <a:off x="683895" y="4725035"/>
            <a:ext cx="8031480" cy="91059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0770" name="标题 160769"/>
          <p:cNvSpPr>
            <a:spLocks noGrp="1" noRot="1"/>
          </p:cNvSpPr>
          <p:nvPr>
            <p:ph type="title"/>
          </p:nvPr>
        </p:nvSpPr>
        <p:spPr/>
        <p:txBody>
          <a:bodyPr anchor="ctr" anchorCtr="0"/>
          <a:p>
            <a:endParaRPr dirty="0"/>
          </a:p>
        </p:txBody>
      </p:sp>
      <p:sp>
        <p:nvSpPr>
          <p:cNvPr id="160771" name="文本占位符 160770"/>
          <p:cNvSpPr>
            <a:spLocks noGrp="1" noRot="1"/>
          </p:cNvSpPr>
          <p:nvPr>
            <p:ph type="body" idx="1"/>
          </p:nvPr>
        </p:nvSpPr>
        <p:spPr/>
        <p:txBody>
          <a:bodyPr/>
          <a:p>
            <a:pPr>
              <a:buNone/>
            </a:pPr>
            <a:r>
              <a:rPr lang="en-US" altLang="zh-CN" sz="2400"/>
              <a:t>                1 1 0 0 1 0 has fitness 1,</a:t>
            </a:r>
            <a:endParaRPr lang="en-US" altLang="zh-CN" sz="2400"/>
          </a:p>
          <a:p>
            <a:pPr>
              <a:buNone/>
            </a:pPr>
            <a:r>
              <a:rPr lang="en-US" altLang="zh-CN" sz="2400"/>
              <a:t>                0 1 0 0 1 0 has fitness 2,</a:t>
            </a:r>
            <a:endParaRPr lang="en-US" altLang="zh-CN" sz="2400"/>
          </a:p>
          <a:p>
            <a:pPr>
              <a:buNone/>
            </a:pPr>
            <a:r>
              <a:rPr lang="en-US" altLang="zh-CN" sz="2400"/>
              <a:t>                0 1 0 0 1 1 has fitness 3, and</a:t>
            </a:r>
            <a:endParaRPr lang="en-US" altLang="zh-CN" sz="2400"/>
          </a:p>
          <a:p>
            <a:pPr>
              <a:buNone/>
            </a:pPr>
            <a:r>
              <a:rPr lang="en-US" altLang="zh-CN" sz="2400"/>
              <a:t>                1 0 1 0 1 1 has fitness 5, and is a solution.</a:t>
            </a:r>
            <a:endParaRPr lang="en-US" altLang="zh-CN" sz="2400"/>
          </a:p>
          <a:p>
            <a:pPr>
              <a:buNone/>
            </a:pPr>
            <a:r>
              <a:rPr lang="en-US" altLang="zh-CN" sz="2400"/>
              <a:t>   This genetic algorithm offers a reasonable approach to the CNF satisfaction problem.</a:t>
            </a:r>
            <a:endParaRPr lang="en-US" altLang="zh-CN" sz="2400"/>
          </a:p>
          <a:p>
            <a:endParaRPr lang="en-US" altLang="zh-CN" sz="240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6914" name="标题 166913"/>
          <p:cNvSpPr>
            <a:spLocks noGrp="1" noRot="1"/>
          </p:cNvSpPr>
          <p:nvPr>
            <p:ph type="title"/>
          </p:nvPr>
        </p:nvSpPr>
        <p:spPr/>
        <p:txBody>
          <a:bodyPr anchor="ctr" anchorCtr="0"/>
          <a:p>
            <a:endParaRPr dirty="0"/>
          </a:p>
        </p:txBody>
      </p:sp>
      <p:sp>
        <p:nvSpPr>
          <p:cNvPr id="166915" name="文本占位符 166914"/>
          <p:cNvSpPr>
            <a:spLocks noGrp="1" noRot="1"/>
          </p:cNvSpPr>
          <p:nvPr>
            <p:ph type="body" idx="1"/>
          </p:nvPr>
        </p:nvSpPr>
        <p:spPr/>
        <p:txBody>
          <a:bodyPr/>
          <a:p>
            <a:r>
              <a:rPr lang="en-US" altLang="zh-CN" sz="2400"/>
              <a:t>EXAMPLE 12.2.2: THE TRAVELING SALESPERSON PROBLEM</a:t>
            </a:r>
            <a:endParaRPr lang="en-US" altLang="zh-CN" sz="2400"/>
          </a:p>
          <a:p>
            <a:r>
              <a:rPr lang="en-US" altLang="zh-CN" sz="2400"/>
              <a:t>The statement of the problem is simple:</a:t>
            </a:r>
            <a:endParaRPr lang="en-US" altLang="zh-CN" sz="2400"/>
          </a:p>
          <a:p>
            <a:pPr>
              <a:buNone/>
            </a:pPr>
            <a:r>
              <a:rPr lang="en-US" altLang="zh-CN" sz="2400"/>
              <a:t>       A salesperson is required to visit N cities as part of a sales route. There is a cost (e.g., mileage, air fare) associated with each pair of cities on the route. Find the least cost path for the salesperson to start at one city, visit all the other cities exactly once and return home.</a:t>
            </a:r>
            <a:endParaRPr lang="en-US" altLang="zh-CN" sz="2400"/>
          </a:p>
        </p:txBody>
      </p:sp>
      <p:pic>
        <p:nvPicPr>
          <p:cNvPr id="2" name="图片 1"/>
          <p:cNvPicPr>
            <a:picLocks noChangeAspect="1"/>
          </p:cNvPicPr>
          <p:nvPr/>
        </p:nvPicPr>
        <p:blipFill>
          <a:blip r:embed="rId1"/>
          <a:stretch>
            <a:fillRect/>
          </a:stretch>
        </p:blipFill>
        <p:spPr>
          <a:xfrm>
            <a:off x="755015" y="5301615"/>
            <a:ext cx="6542405" cy="75057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7938" name="标题 167937"/>
          <p:cNvSpPr>
            <a:spLocks noGrp="1" noRot="1"/>
          </p:cNvSpPr>
          <p:nvPr>
            <p:ph type="title"/>
          </p:nvPr>
        </p:nvSpPr>
        <p:spPr/>
        <p:txBody>
          <a:bodyPr anchor="ctr" anchorCtr="0"/>
          <a:p>
            <a:endParaRPr dirty="0"/>
          </a:p>
        </p:txBody>
      </p:sp>
      <p:sp>
        <p:nvSpPr>
          <p:cNvPr id="167939" name="文本占位符 167938"/>
          <p:cNvSpPr>
            <a:spLocks noGrp="1" noRot="1"/>
          </p:cNvSpPr>
          <p:nvPr>
            <p:ph type="body" idx="1"/>
          </p:nvPr>
        </p:nvSpPr>
        <p:spPr/>
        <p:txBody>
          <a:bodyPr/>
          <a:p>
            <a:r>
              <a:rPr lang="en-US" altLang="zh-CN" sz="2400"/>
              <a:t>Let’s consider some obvious representations that turn out to have complex ramifications. Suppose we have nine cities to visit, 1, 2,</a:t>
            </a:r>
            <a:r>
              <a:rPr lang="en-US" altLang="zh-CN" sz="2400">
                <a:latin typeface="Arial" panose="020B0604020202020204" pitchFamily="34" charset="0"/>
              </a:rPr>
              <a:t>…</a:t>
            </a:r>
            <a:r>
              <a:rPr lang="en-US" altLang="zh-CN" sz="2400"/>
              <a:t>, 9, so we make the representation of a path the ordered listing of these nine integers. Suppose we simply make each city a four-bit pattern, 0001, 0010,</a:t>
            </a:r>
            <a:r>
              <a:rPr lang="en-US" altLang="zh-CN" sz="2400">
                <a:latin typeface="Arial" panose="020B0604020202020204" pitchFamily="34" charset="0"/>
              </a:rPr>
              <a:t>…</a:t>
            </a:r>
            <a:r>
              <a:rPr lang="en-US" altLang="zh-CN" sz="2400"/>
              <a:t> 1001. Thus, the pattern:</a:t>
            </a:r>
            <a:endParaRPr lang="en-US" altLang="zh-CN" sz="2400"/>
          </a:p>
          <a:p>
            <a:pPr>
              <a:buNone/>
            </a:pPr>
            <a:r>
              <a:rPr lang="en-US" altLang="zh-CN" sz="2400"/>
              <a:t>            0001 0010 0011 0100 0101 0110 0111 1000 1001</a:t>
            </a:r>
            <a:endParaRPr lang="en-US" altLang="zh-CN" sz="2400"/>
          </a:p>
          <a:p>
            <a:pPr>
              <a:buNone/>
            </a:pPr>
            <a:r>
              <a:rPr lang="en-US" altLang="zh-CN" sz="2400"/>
              <a:t>    represents a visit to each city in the order of its numbering.</a:t>
            </a:r>
            <a:endParaRPr lang="en-US" altLang="zh-CN" sz="240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8962" name="标题 168961"/>
          <p:cNvSpPr>
            <a:spLocks noGrp="1" noRot="1"/>
          </p:cNvSpPr>
          <p:nvPr>
            <p:ph type="title"/>
          </p:nvPr>
        </p:nvSpPr>
        <p:spPr/>
        <p:txBody>
          <a:bodyPr anchor="ctr" anchorCtr="0"/>
          <a:p>
            <a:endParaRPr dirty="0"/>
          </a:p>
        </p:txBody>
      </p:sp>
      <p:sp>
        <p:nvSpPr>
          <p:cNvPr id="168963" name="文本占位符 168962"/>
          <p:cNvSpPr>
            <a:spLocks noGrp="1" noRot="1"/>
          </p:cNvSpPr>
          <p:nvPr>
            <p:ph type="body" idx="1"/>
          </p:nvPr>
        </p:nvSpPr>
        <p:spPr/>
        <p:txBody>
          <a:bodyPr/>
          <a:p>
            <a:r>
              <a:rPr lang="en-US" altLang="zh-CN" sz="2400"/>
              <a:t>Another approach to the TSP would be to ignore the bit pattern representation and give each city an alphabetic or numeric name, e.g., 1,2,</a:t>
            </a:r>
            <a:r>
              <a:rPr lang="en-US" altLang="zh-CN" sz="2400">
                <a:latin typeface="Arial" panose="020B0604020202020204" pitchFamily="34" charset="0"/>
              </a:rPr>
              <a:t>…</a:t>
            </a:r>
            <a:r>
              <a:rPr lang="en-US" altLang="zh-CN" sz="2400"/>
              <a:t>,9; make the path through the cities an ordering of these nine digits ,and then select appropriate genetic operators for producing new paths.</a:t>
            </a:r>
            <a:endParaRPr lang="en-US" altLang="zh-CN" sz="2400"/>
          </a:p>
          <a:p>
            <a:r>
              <a:rPr lang="en-US" altLang="zh-CN" sz="2400"/>
              <a:t>Make it difficult to combine into offspring the “better” elements of patterns within the paths of cities of the two different parents.</a:t>
            </a:r>
            <a:endParaRPr lang="en-US" altLang="zh-CN" sz="2400"/>
          </a:p>
        </p:txBody>
      </p:sp>
      <p:pic>
        <p:nvPicPr>
          <p:cNvPr id="2" name="图片 1"/>
          <p:cNvPicPr>
            <a:picLocks noChangeAspect="1"/>
          </p:cNvPicPr>
          <p:nvPr/>
        </p:nvPicPr>
        <p:blipFill>
          <a:blip r:embed="rId1"/>
          <a:stretch>
            <a:fillRect/>
          </a:stretch>
        </p:blipFill>
        <p:spPr>
          <a:xfrm>
            <a:off x="539115" y="476885"/>
            <a:ext cx="7900035" cy="1325245"/>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9986" name="标题 169985"/>
          <p:cNvSpPr>
            <a:spLocks noGrp="1" noRot="1"/>
          </p:cNvSpPr>
          <p:nvPr>
            <p:ph type="title"/>
          </p:nvPr>
        </p:nvSpPr>
        <p:spPr/>
        <p:txBody>
          <a:bodyPr anchor="ctr" anchorCtr="0"/>
          <a:p>
            <a:endParaRPr dirty="0"/>
          </a:p>
        </p:txBody>
      </p:sp>
      <p:sp>
        <p:nvSpPr>
          <p:cNvPr id="169987" name="文本占位符 169986"/>
          <p:cNvSpPr>
            <a:spLocks noGrp="1" noRot="1"/>
          </p:cNvSpPr>
          <p:nvPr>
            <p:ph type="body" idx="1"/>
          </p:nvPr>
        </p:nvSpPr>
        <p:spPr>
          <a:xfrm>
            <a:off x="304800" y="1981200"/>
            <a:ext cx="8540750" cy="4471988"/>
          </a:xfrm>
        </p:spPr>
        <p:txBody>
          <a:bodyPr/>
          <a:p>
            <a:pPr>
              <a:lnSpc>
                <a:spcPct val="90000"/>
              </a:lnSpc>
            </a:pPr>
            <a:r>
              <a:rPr lang="en-US" altLang="zh-CN" sz="2400"/>
              <a:t>A number of researchers (Davis 1985, Oliver et al. 1987) have created crossover operators that overcome these problems and let us work with the ordered list of cities visited. For example, Davis has defined an operator called order crossover. Suppose we have nine cities,1,2,</a:t>
            </a:r>
            <a:r>
              <a:rPr lang="en-US" altLang="zh-CN" sz="2400">
                <a:latin typeface="Arial" panose="020B0604020202020204" pitchFamily="34" charset="0"/>
              </a:rPr>
              <a:t>…</a:t>
            </a:r>
            <a:r>
              <a:rPr lang="en-US" altLang="zh-CN" sz="2400"/>
              <a:t>,9, and the order of the integers represents the order of visited cities.</a:t>
            </a:r>
            <a:endParaRPr lang="en-US" altLang="zh-CN" sz="2400"/>
          </a:p>
          <a:p>
            <a:pPr>
              <a:lnSpc>
                <a:spcPct val="90000"/>
              </a:lnSpc>
            </a:pPr>
            <a:r>
              <a:rPr lang="en-US" altLang="zh-CN" sz="2400"/>
              <a:t>Order crossover builds offspring by choosing a subsequence of cities within the path of one parent. First, select two cut point, indicated by a “|”. For example, for two parents p1 and p2, with cut points after the third and seventh cities:</a:t>
            </a:r>
            <a:endParaRPr lang="en-US" altLang="zh-CN" sz="240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71010" name="标题 171009"/>
          <p:cNvSpPr>
            <a:spLocks noGrp="1" noRot="1"/>
          </p:cNvSpPr>
          <p:nvPr>
            <p:ph type="title"/>
          </p:nvPr>
        </p:nvSpPr>
        <p:spPr/>
        <p:txBody>
          <a:bodyPr anchor="ctr" anchorCtr="0"/>
          <a:p>
            <a:endParaRPr dirty="0"/>
          </a:p>
        </p:txBody>
      </p:sp>
      <p:sp>
        <p:nvSpPr>
          <p:cNvPr id="171011" name="文本占位符 171010"/>
          <p:cNvSpPr>
            <a:spLocks noGrp="1" noRot="1"/>
          </p:cNvSpPr>
          <p:nvPr>
            <p:ph type="body" idx="1"/>
          </p:nvPr>
        </p:nvSpPr>
        <p:spPr>
          <a:xfrm>
            <a:off x="304800" y="1981200"/>
            <a:ext cx="8540750" cy="4687888"/>
          </a:xfrm>
        </p:spPr>
        <p:txBody>
          <a:bodyPr/>
          <a:p>
            <a:pPr>
              <a:buNone/>
            </a:pPr>
            <a:r>
              <a:rPr lang="en-US" altLang="zh-CN" sz="2400" dirty="0"/>
              <a:t>            </a:t>
            </a:r>
            <a:r>
              <a:rPr lang="en-US" altLang="zh-CN" sz="2400"/>
              <a:t>p1=(1 9 2 | 4 6 5 7 | 8 3)</a:t>
            </a:r>
            <a:endParaRPr lang="en-US" altLang="zh-CN" sz="2400"/>
          </a:p>
          <a:p>
            <a:pPr>
              <a:buNone/>
            </a:pPr>
            <a:r>
              <a:rPr lang="en-US" altLang="zh-CN" sz="2400"/>
              <a:t>            p2=(4 5 9 | 1 8 7 6 | 2 3)</a:t>
            </a:r>
            <a:endParaRPr lang="en-US" altLang="zh-CN" sz="2400"/>
          </a:p>
          <a:p>
            <a:pPr>
              <a:buNone/>
            </a:pPr>
            <a:r>
              <a:rPr lang="en-US" altLang="zh-CN" sz="2400"/>
              <a:t>       First, the segments between cut points are copied into the offspring:</a:t>
            </a:r>
            <a:endParaRPr lang="en-US" altLang="zh-CN" sz="2400"/>
          </a:p>
          <a:p>
            <a:pPr>
              <a:buNone/>
            </a:pPr>
            <a:r>
              <a:rPr lang="en-US" altLang="zh-CN" sz="2400"/>
              <a:t>            c1=(x x x | 4 6 5 7 | x x)</a:t>
            </a:r>
            <a:endParaRPr lang="en-US" altLang="zh-CN" sz="2400"/>
          </a:p>
          <a:p>
            <a:pPr>
              <a:buNone/>
            </a:pPr>
            <a:r>
              <a:rPr lang="en-US" altLang="zh-CN" sz="2400"/>
              <a:t>            c2=(x x x | 1 8 7 6 | x x)</a:t>
            </a:r>
            <a:endParaRPr lang="en-US" altLang="zh-CN" sz="2400"/>
          </a:p>
          <a:p>
            <a:pPr>
              <a:buNone/>
            </a:pPr>
            <a:r>
              <a:rPr lang="en-US" altLang="zh-CN" sz="2400"/>
              <a:t>       Next, starting from the second cut point of one parent, the cities from the other parent are copied in the same order, omitting cities already present. When the end of the string is reached, continue on from the beginning. Thus, the sequence of cities from p2 is:</a:t>
            </a:r>
            <a:endParaRPr lang="en-US" altLang="zh-CN" sz="2400"/>
          </a:p>
        </p:txBody>
      </p:sp>
      <p:pic>
        <p:nvPicPr>
          <p:cNvPr id="2" name="图片 1"/>
          <p:cNvPicPr>
            <a:picLocks noChangeAspect="1"/>
          </p:cNvPicPr>
          <p:nvPr/>
        </p:nvPicPr>
        <p:blipFill>
          <a:blip r:embed="rId1"/>
          <a:stretch>
            <a:fillRect/>
          </a:stretch>
        </p:blipFill>
        <p:spPr>
          <a:xfrm>
            <a:off x="683895" y="692150"/>
            <a:ext cx="7503795" cy="90297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9506" name="标题 149505"/>
          <p:cNvSpPr>
            <a:spLocks noGrp="1" noRot="1"/>
          </p:cNvSpPr>
          <p:nvPr>
            <p:ph type="title"/>
          </p:nvPr>
        </p:nvSpPr>
        <p:spPr/>
        <p:txBody>
          <a:bodyPr anchor="ctr" anchorCtr="0"/>
          <a:p>
            <a:endParaRPr dirty="0"/>
          </a:p>
        </p:txBody>
      </p:sp>
      <p:sp>
        <p:nvSpPr>
          <p:cNvPr id="149507" name="文本占位符 149506"/>
          <p:cNvSpPr>
            <a:spLocks noGrp="1" noRot="1"/>
          </p:cNvSpPr>
          <p:nvPr>
            <p:ph type="body" idx="1"/>
          </p:nvPr>
        </p:nvSpPr>
        <p:spPr/>
        <p:txBody>
          <a:bodyPr/>
          <a:p>
            <a:r>
              <a:rPr lang="en-US" altLang="zh-CN" sz="2000"/>
              <a:t>When the genetic algorithm is used for problem solving, it has three distinct stages: first, the individual potential solutions of the problem domain are encoded into representations that support the necessary variation and selection operations. In the second stage, mating and mutation algorithms. Finally, a fitness function judges which individuals are the “best” life forms.</a:t>
            </a:r>
            <a:endParaRPr lang="en-US" altLang="zh-CN" sz="2000"/>
          </a:p>
          <a:p>
            <a:r>
              <a:rPr lang="en-US" altLang="zh-CN" sz="2000"/>
              <a:t>An important approach for artificial life, or a-life, is to simulate the conditions of biological evolution through the interactions of finite state machines, complete with sets of states and transition rules.</a:t>
            </a:r>
            <a:endParaRPr lang="en-US" altLang="zh-CN" sz="2000"/>
          </a:p>
        </p:txBody>
      </p:sp>
      <p:pic>
        <p:nvPicPr>
          <p:cNvPr id="2" name="图片 1"/>
          <p:cNvPicPr>
            <a:picLocks noChangeAspect="1"/>
          </p:cNvPicPr>
          <p:nvPr/>
        </p:nvPicPr>
        <p:blipFill>
          <a:blip r:embed="rId1"/>
          <a:stretch>
            <a:fillRect/>
          </a:stretch>
        </p:blipFill>
        <p:spPr>
          <a:xfrm>
            <a:off x="688975" y="404495"/>
            <a:ext cx="7772400" cy="1505585"/>
          </a:xfrm>
          <a:prstGeom prst="rect">
            <a:avLst/>
          </a:prstGeom>
        </p:spPr>
      </p:pic>
      <p:pic>
        <p:nvPicPr>
          <p:cNvPr id="3" name="图片 2"/>
          <p:cNvPicPr>
            <a:picLocks noChangeAspect="1"/>
          </p:cNvPicPr>
          <p:nvPr/>
        </p:nvPicPr>
        <p:blipFill>
          <a:blip r:embed="rId2"/>
          <a:stretch>
            <a:fillRect/>
          </a:stretch>
        </p:blipFill>
        <p:spPr>
          <a:xfrm>
            <a:off x="338455" y="5013325"/>
            <a:ext cx="8507095" cy="1301115"/>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72034" name="标题 172033"/>
          <p:cNvSpPr>
            <a:spLocks noGrp="1" noRot="1"/>
          </p:cNvSpPr>
          <p:nvPr>
            <p:ph type="title"/>
          </p:nvPr>
        </p:nvSpPr>
        <p:spPr/>
        <p:txBody>
          <a:bodyPr anchor="ctr" anchorCtr="0"/>
          <a:p>
            <a:endParaRPr dirty="0"/>
          </a:p>
        </p:txBody>
      </p:sp>
      <p:sp>
        <p:nvSpPr>
          <p:cNvPr id="172035" name="文本占位符 172034"/>
          <p:cNvSpPr>
            <a:spLocks noGrp="1" noRot="1"/>
          </p:cNvSpPr>
          <p:nvPr>
            <p:ph type="body" idx="1"/>
          </p:nvPr>
        </p:nvSpPr>
        <p:spPr/>
        <p:txBody>
          <a:bodyPr/>
          <a:p>
            <a:pPr>
              <a:buNone/>
            </a:pPr>
            <a:r>
              <a:rPr lang="en-US" altLang="zh-CN" dirty="0"/>
              <a:t>        </a:t>
            </a:r>
            <a:r>
              <a:rPr lang="en-US" altLang="zh-CN" sz="2400"/>
              <a:t>2 3 4 5 9 1 8 7 6</a:t>
            </a:r>
            <a:endParaRPr lang="en-US" altLang="zh-CN" sz="2400"/>
          </a:p>
          <a:p>
            <a:pPr>
              <a:buNone/>
            </a:pPr>
            <a:r>
              <a:rPr lang="en-US" altLang="zh-CN" sz="2400"/>
              <a:t>    Once cities 4,6,5, and 7 are removed, since they are already part of the first child, we get the shortened list 2,3,9,1,and 8, which then makes up, preserving the ordering found in p2, the remaining cities to be visited by c1:</a:t>
            </a:r>
            <a:endParaRPr lang="en-US" altLang="zh-CN" sz="2400"/>
          </a:p>
          <a:p>
            <a:pPr>
              <a:buNone/>
            </a:pPr>
            <a:r>
              <a:rPr lang="en-US" altLang="zh-CN" sz="2400"/>
              <a:t>        c1=(2 3 9 | 4 6 5 7 | 1 8)</a:t>
            </a:r>
            <a:endParaRPr lang="en-US" altLang="zh-CN" sz="2400"/>
          </a:p>
          <a:p>
            <a:pPr>
              <a:buNone/>
            </a:pPr>
            <a:r>
              <a:rPr lang="en-US" altLang="zh-CN" sz="2400"/>
              <a:t>    In a similar manner we can create the second child c2:</a:t>
            </a:r>
            <a:endParaRPr lang="en-US" altLang="zh-CN" sz="2400"/>
          </a:p>
          <a:p>
            <a:pPr>
              <a:buNone/>
            </a:pPr>
            <a:r>
              <a:rPr lang="en-US" altLang="zh-CN" sz="2400"/>
              <a:t>        c2=(3 9 2 | 1 8 7 6 | 4 5)</a:t>
            </a:r>
            <a:endParaRPr lang="en-US" altLang="zh-CN" sz="240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73058" name="标题 173057"/>
          <p:cNvSpPr>
            <a:spLocks noGrp="1" noRot="1"/>
          </p:cNvSpPr>
          <p:nvPr>
            <p:ph type="title"/>
          </p:nvPr>
        </p:nvSpPr>
        <p:spPr/>
        <p:txBody>
          <a:bodyPr anchor="ctr" anchorCtr="0"/>
          <a:p>
            <a:endParaRPr dirty="0"/>
          </a:p>
        </p:txBody>
      </p:sp>
      <p:sp>
        <p:nvSpPr>
          <p:cNvPr id="173059" name="文本占位符 173058"/>
          <p:cNvSpPr>
            <a:spLocks noGrp="1" noRot="1"/>
          </p:cNvSpPr>
          <p:nvPr>
            <p:ph type="body" idx="1"/>
          </p:nvPr>
        </p:nvSpPr>
        <p:spPr>
          <a:xfrm>
            <a:off x="323850" y="1484630"/>
            <a:ext cx="8540750" cy="3886200"/>
          </a:xfrm>
        </p:spPr>
        <p:txBody>
          <a:bodyPr/>
          <a:p>
            <a:r>
              <a:rPr lang="en-US" altLang="zh-CN" sz="2400"/>
              <a:t>If a piece within the path is cut out and inverted and then replaced, it would be an acceptable use of inversion. For example, using the cut | indicator as before, the path:</a:t>
            </a:r>
            <a:endParaRPr lang="en-US" altLang="zh-CN" sz="2400"/>
          </a:p>
          <a:p>
            <a:pPr>
              <a:buNone/>
            </a:pPr>
            <a:r>
              <a:rPr lang="en-US" altLang="zh-CN" sz="2400"/>
              <a:t>        c1=(2 3 9 | 4 6 5 7 | 1 8),</a:t>
            </a:r>
            <a:endParaRPr lang="en-US" altLang="zh-CN" sz="2400"/>
          </a:p>
          <a:p>
            <a:pPr>
              <a:buNone/>
            </a:pPr>
            <a:r>
              <a:rPr lang="en-US" altLang="zh-CN" sz="2400"/>
              <a:t>    becomes under inversion of the middle section,</a:t>
            </a:r>
            <a:endParaRPr lang="en-US" altLang="zh-CN" sz="2400"/>
          </a:p>
          <a:p>
            <a:pPr>
              <a:buNone/>
            </a:pPr>
            <a:r>
              <a:rPr lang="en-US" altLang="zh-CN" sz="2400"/>
              <a:t>        c1=(2 3 9 | 7 5 6 4 | 1 8)</a:t>
            </a:r>
            <a:endParaRPr lang="en-US" altLang="zh-CN" sz="2400"/>
          </a:p>
        </p:txBody>
      </p:sp>
      <p:pic>
        <p:nvPicPr>
          <p:cNvPr id="2" name="图片 1"/>
          <p:cNvPicPr>
            <a:picLocks noChangeAspect="1"/>
          </p:cNvPicPr>
          <p:nvPr/>
        </p:nvPicPr>
        <p:blipFill>
          <a:blip r:embed="rId1"/>
          <a:stretch>
            <a:fillRect/>
          </a:stretch>
        </p:blipFill>
        <p:spPr>
          <a:xfrm>
            <a:off x="323850" y="4149090"/>
            <a:ext cx="8149590" cy="2247900"/>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77154" name="标题 177153"/>
          <p:cNvSpPr>
            <a:spLocks noGrp="1" noRot="1"/>
          </p:cNvSpPr>
          <p:nvPr>
            <p:ph type="title"/>
          </p:nvPr>
        </p:nvSpPr>
        <p:spPr/>
        <p:txBody>
          <a:bodyPr anchor="ctr" anchorCtr="0"/>
          <a:p>
            <a:r>
              <a:rPr lang="en-US" altLang="zh-CN" sz="3200"/>
              <a:t>12.1.4  Evaluating the Genetic Algorithm</a:t>
            </a:r>
            <a:endParaRPr lang="en-US" altLang="zh-CN" sz="3200"/>
          </a:p>
        </p:txBody>
      </p:sp>
      <p:sp>
        <p:nvSpPr>
          <p:cNvPr id="177155" name="文本占位符 177154"/>
          <p:cNvSpPr>
            <a:spLocks noGrp="1" noRot="1"/>
          </p:cNvSpPr>
          <p:nvPr>
            <p:ph type="body" idx="1"/>
          </p:nvPr>
        </p:nvSpPr>
        <p:spPr>
          <a:xfrm>
            <a:off x="304800" y="1981200"/>
            <a:ext cx="8540750" cy="4327525"/>
          </a:xfrm>
        </p:spPr>
        <p:txBody>
          <a:bodyPr/>
          <a:p>
            <a:r>
              <a:rPr lang="en-US" altLang="zh-CN" sz="2400"/>
              <a:t>The representation selected must support the genetic operators.</a:t>
            </a:r>
            <a:endParaRPr lang="en-US" altLang="zh-CN" sz="2400"/>
          </a:p>
          <a:p>
            <a:r>
              <a:rPr lang="en-US" altLang="zh-CN" sz="2400"/>
              <a:t>Finally, genetic operators must pass on “meaningful” pieces of potential solution information to the next generation.</a:t>
            </a:r>
            <a:endParaRPr lang="en-US" altLang="zh-CN" sz="2400"/>
          </a:p>
          <a:p>
            <a:r>
              <a:rPr lang="en-US" altLang="zh-CN" sz="2400"/>
              <a:t>We leave representation with one final issue, the problem of the “naturalness” of a selected representation. Suppose, as a simple, if somewhat artificial, example, we want our genetic operators to differentiate between the numbers 6,7,8, and 9.</a:t>
            </a:r>
            <a:endParaRPr lang="en-US" altLang="zh-CN" sz="2400"/>
          </a:p>
        </p:txBody>
      </p:sp>
      <p:sp>
        <p:nvSpPr>
          <p:cNvPr id="2" name="文本框 1"/>
          <p:cNvSpPr txBox="1"/>
          <p:nvPr/>
        </p:nvSpPr>
        <p:spPr>
          <a:xfrm>
            <a:off x="2341245" y="2436495"/>
            <a:ext cx="4319270" cy="368300"/>
          </a:xfrm>
          <a:prstGeom prst="rect">
            <a:avLst/>
          </a:prstGeom>
          <a:noFill/>
        </p:spPr>
        <p:txBody>
          <a:bodyPr wrap="square" rtlCol="0">
            <a:spAutoFit/>
          </a:bodyPr>
          <a:p>
            <a:r>
              <a:rPr lang="zh-CN" altLang="en-US"/>
              <a:t>表示方法的选择必须支持遗传算子</a:t>
            </a:r>
            <a:endParaRPr lang="zh-CN" altLang="en-US"/>
          </a:p>
        </p:txBody>
      </p:sp>
      <p:sp>
        <p:nvSpPr>
          <p:cNvPr id="3" name="文本框 2"/>
          <p:cNvSpPr txBox="1"/>
          <p:nvPr/>
        </p:nvSpPr>
        <p:spPr>
          <a:xfrm>
            <a:off x="2411730" y="3573145"/>
            <a:ext cx="6050280" cy="368300"/>
          </a:xfrm>
          <a:prstGeom prst="rect">
            <a:avLst/>
          </a:prstGeom>
          <a:noFill/>
        </p:spPr>
        <p:txBody>
          <a:bodyPr wrap="square" rtlCol="0">
            <a:spAutoFit/>
          </a:bodyPr>
          <a:p>
            <a:r>
              <a:rPr lang="zh-CN" altLang="en-US"/>
              <a:t>遗传算子必须传递给后代信息丰富的潜在解的片段</a:t>
            </a:r>
            <a:endParaRPr lang="zh-CN" altLang="en-US"/>
          </a:p>
        </p:txBody>
      </p:sp>
      <p:sp>
        <p:nvSpPr>
          <p:cNvPr id="4" name="文本框 3"/>
          <p:cNvSpPr txBox="1"/>
          <p:nvPr/>
        </p:nvSpPr>
        <p:spPr>
          <a:xfrm>
            <a:off x="2267585" y="5805170"/>
            <a:ext cx="6050280" cy="368300"/>
          </a:xfrm>
          <a:prstGeom prst="rect">
            <a:avLst/>
          </a:prstGeom>
          <a:noFill/>
        </p:spPr>
        <p:txBody>
          <a:bodyPr wrap="square" rtlCol="0">
            <a:spAutoFit/>
          </a:bodyPr>
          <a:p>
            <a:r>
              <a:rPr lang="zh-CN" altLang="en-US"/>
              <a:t>选择表示的自然性问题。</a:t>
            </a:r>
            <a:endParaRPr lang="zh-CN" altLang="en-US"/>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78178" name="标题 178177"/>
          <p:cNvSpPr>
            <a:spLocks noGrp="1" noRot="1"/>
          </p:cNvSpPr>
          <p:nvPr>
            <p:ph type="title"/>
          </p:nvPr>
        </p:nvSpPr>
        <p:spPr/>
        <p:txBody>
          <a:bodyPr anchor="ctr" anchorCtr="0"/>
          <a:p>
            <a:endParaRPr dirty="0"/>
          </a:p>
        </p:txBody>
      </p:sp>
      <p:sp>
        <p:nvSpPr>
          <p:cNvPr id="178179" name="文本占位符 178178"/>
          <p:cNvSpPr>
            <a:spLocks noGrp="1" noRot="1"/>
          </p:cNvSpPr>
          <p:nvPr>
            <p:ph type="body" idx="1"/>
          </p:nvPr>
        </p:nvSpPr>
        <p:spPr/>
        <p:txBody>
          <a:bodyPr/>
          <a:p>
            <a:r>
              <a:rPr lang="en-US" altLang="zh-CN" sz="2400"/>
              <a:t>An integer representation gives a very natural and evenly spaced ordering, because, within base ten integers, the next item is simply one more than the previous. With change to binary, however, this naturalness disappears. Consider the bit patterns for 6,7,8, and 9:</a:t>
            </a:r>
            <a:endParaRPr lang="en-US" altLang="zh-CN" sz="2400"/>
          </a:p>
          <a:p>
            <a:pPr>
              <a:buNone/>
            </a:pPr>
            <a:r>
              <a:rPr lang="en-US" altLang="zh-CN" sz="2400"/>
              <a:t>              0110  0111  1000  1001</a:t>
            </a:r>
            <a:endParaRPr lang="en-US" altLang="zh-CN" sz="2400"/>
          </a:p>
          <a:p>
            <a:pPr>
              <a:buNone/>
            </a:pPr>
            <a:r>
              <a:rPr lang="en-US" altLang="zh-CN" sz="2400"/>
              <a:t>    For instance, a gray coded version of the first sixteen binary numbers may be found in Table 12.1.</a:t>
            </a:r>
            <a:endParaRPr lang="en-US" altLang="zh-CN" sz="240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灯片编号占位符 3"/>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just">
              <a:lnSpc>
                <a:spcPct val="120000"/>
              </a:lnSpc>
              <a:spcBef>
                <a:spcPct val="20000"/>
              </a:spcBef>
              <a:buClr>
                <a:schemeClr val="accent2"/>
              </a:buClr>
              <a:buFont typeface="Wingdings" panose="05000000000000000000" pitchFamily="2" charset="2"/>
              <a:buChar char="o"/>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algn="r">
              <a:lnSpc>
                <a:spcPct val="100000"/>
              </a:lnSpc>
              <a:spcBef>
                <a:spcPct val="0"/>
              </a:spcBef>
              <a:buClrTx/>
              <a:buFontTx/>
              <a:buNone/>
            </a:pPr>
            <a:fld id="{3918BED5-3CE3-4A61-9FDD-47538F1E03B2}" type="slidenum">
              <a:rPr lang="ja-JP" altLang="en-US" sz="1800">
                <a:solidFill>
                  <a:srgbClr val="A50021"/>
                </a:solidFill>
                <a:ea typeface="MS PGothic" panose="020B0600070205080204" pitchFamily="34" charset="-128"/>
              </a:rPr>
            </a:fld>
            <a:endParaRPr lang="en-US" altLang="ja-JP" sz="1800">
              <a:solidFill>
                <a:srgbClr val="A50021"/>
              </a:solidFill>
              <a:ea typeface="MS PGothic" panose="020B0600070205080204" pitchFamily="34" charset="-128"/>
            </a:endParaRPr>
          </a:p>
        </p:txBody>
      </p:sp>
      <p:sp>
        <p:nvSpPr>
          <p:cNvPr id="45059" name="Rectangle 2"/>
          <p:cNvSpPr>
            <a:spLocks noGrp="1" noChangeArrowheads="1"/>
          </p:cNvSpPr>
          <p:nvPr>
            <p:ph type="title"/>
          </p:nvPr>
        </p:nvSpPr>
        <p:spPr>
          <a:xfrm>
            <a:off x="0" y="0"/>
            <a:ext cx="9144000" cy="692150"/>
          </a:xfrm>
        </p:spPr>
        <p:txBody>
          <a:bodyPr/>
          <a:lstStyle/>
          <a:p>
            <a:pPr eaLnBrk="1" hangingPunct="1"/>
            <a:r>
              <a:rPr lang="en-US" altLang="zh-CN" sz="3600" b="0">
                <a:latin typeface="Times New Roman" panose="02020603050405020304" pitchFamily="18" charset="0"/>
                <a:ea typeface="黑体" panose="02010609060101010101" pitchFamily="49" charset="-122"/>
              </a:rPr>
              <a:t> 6.2.3  </a:t>
            </a:r>
            <a:r>
              <a:rPr lang="zh-CN" altLang="en-US" sz="3600" b="0">
                <a:latin typeface="Times New Roman" panose="02020603050405020304" pitchFamily="18" charset="0"/>
                <a:ea typeface="黑体" panose="02010609060101010101" pitchFamily="49" charset="-122"/>
              </a:rPr>
              <a:t>编码</a:t>
            </a:r>
            <a:r>
              <a:rPr lang="zh-CN" altLang="en-US" sz="3200"/>
              <a:t> </a:t>
            </a:r>
            <a:endParaRPr lang="zh-CN" altLang="en-US" sz="3200"/>
          </a:p>
        </p:txBody>
      </p:sp>
      <p:sp>
        <p:nvSpPr>
          <p:cNvPr id="45060" name="Rectangle 3"/>
          <p:cNvSpPr>
            <a:spLocks noGrp="1" noChangeArrowheads="1"/>
          </p:cNvSpPr>
          <p:nvPr>
            <p:ph idx="1"/>
          </p:nvPr>
        </p:nvSpPr>
        <p:spPr>
          <a:xfrm>
            <a:off x="304800" y="762000"/>
            <a:ext cx="7772400" cy="2133600"/>
          </a:xfrm>
        </p:spPr>
        <p:txBody>
          <a:bodyPr/>
          <a:lstStyle/>
          <a:p>
            <a:pPr marL="0" indent="0" eaLnBrk="1" hangingPunct="1">
              <a:spcBef>
                <a:spcPct val="50000"/>
              </a:spcBef>
              <a:buClr>
                <a:schemeClr val="tx1"/>
              </a:buClr>
              <a:buFontTx/>
              <a:buAutoNum type="arabicPeriod"/>
            </a:pPr>
            <a:r>
              <a:rPr lang="en-US" altLang="zh-CN" sz="2800" b="1">
                <a:latin typeface="Times New Roman" panose="02020603050405020304" pitchFamily="18" charset="0"/>
              </a:rPr>
              <a:t>  </a:t>
            </a:r>
            <a:r>
              <a:rPr lang="zh-CN" altLang="en-US" sz="2800" b="1">
                <a:latin typeface="Times New Roman" panose="02020603050405020304" pitchFamily="18" charset="0"/>
              </a:rPr>
              <a:t>位串编码</a:t>
            </a:r>
            <a:endParaRPr lang="zh-CN" altLang="en-US" sz="2800" b="1">
              <a:latin typeface="Times New Roman" panose="02020603050405020304" pitchFamily="18" charset="0"/>
            </a:endParaRPr>
          </a:p>
          <a:p>
            <a:pPr marL="0" indent="0" eaLnBrk="1" hangingPunct="1">
              <a:spcBef>
                <a:spcPct val="50000"/>
              </a:spcBef>
              <a:buClr>
                <a:schemeClr val="tx1"/>
              </a:buClr>
              <a:buFontTx/>
              <a:buNone/>
            </a:pPr>
            <a:r>
              <a:rPr lang="zh-CN" altLang="en-US" sz="2800" b="1">
                <a:latin typeface="Times New Roman" panose="02020603050405020304" pitchFamily="18" charset="0"/>
              </a:rPr>
              <a:t>（</a:t>
            </a:r>
            <a:r>
              <a:rPr lang="en-US" altLang="zh-CN" sz="2800" b="1">
                <a:latin typeface="Times New Roman" panose="02020603050405020304" pitchFamily="18" charset="0"/>
              </a:rPr>
              <a:t>2</a:t>
            </a:r>
            <a:r>
              <a:rPr lang="zh-CN" altLang="en-US" sz="2800" b="1">
                <a:latin typeface="Times New Roman" panose="02020603050405020304" pitchFamily="18" charset="0"/>
              </a:rPr>
              <a:t>）  </a:t>
            </a:r>
            <a:r>
              <a:rPr lang="en-US" altLang="zh-CN" sz="2800" b="1">
                <a:solidFill>
                  <a:srgbClr val="0000FF"/>
                </a:solidFill>
                <a:latin typeface="Times New Roman" panose="02020603050405020304" pitchFamily="18" charset="0"/>
              </a:rPr>
              <a:t>Gray </a:t>
            </a:r>
            <a:r>
              <a:rPr lang="zh-CN" altLang="en-US" sz="2800" b="1">
                <a:solidFill>
                  <a:srgbClr val="0000FF"/>
                </a:solidFill>
                <a:latin typeface="Times New Roman" panose="02020603050405020304" pitchFamily="18" charset="0"/>
              </a:rPr>
              <a:t>编码</a:t>
            </a:r>
            <a:endParaRPr lang="zh-CN" altLang="en-US" sz="2800" b="1">
              <a:solidFill>
                <a:srgbClr val="0000FF"/>
              </a:solidFill>
              <a:latin typeface="Times New Roman" panose="02020603050405020304" pitchFamily="18" charset="0"/>
            </a:endParaRPr>
          </a:p>
        </p:txBody>
      </p:sp>
      <p:sp>
        <p:nvSpPr>
          <p:cNvPr id="136196" name="Text Box 4"/>
          <p:cNvSpPr txBox="1">
            <a:spLocks noChangeArrowheads="1"/>
          </p:cNvSpPr>
          <p:nvPr/>
        </p:nvSpPr>
        <p:spPr bwMode="auto">
          <a:xfrm>
            <a:off x="323850" y="2362200"/>
            <a:ext cx="8458200" cy="466725"/>
          </a:xfrm>
          <a:prstGeom prst="rect">
            <a:avLst/>
          </a:prstGeom>
          <a:solidFill>
            <a:srgbClr val="FFFFFF"/>
          </a:solidFill>
          <a:ln w="9525">
            <a:solidFill>
              <a:srgbClr val="808080"/>
            </a:solidFill>
            <a:miter lim="800000"/>
          </a:ln>
        </p:spPr>
        <p:txBody>
          <a:bodyPr anchor="b">
            <a:spAutoFit/>
          </a:bodyPr>
          <a:lstStyle>
            <a:lvl1pPr algn="just">
              <a:lnSpc>
                <a:spcPct val="120000"/>
              </a:lnSpc>
              <a:spcBef>
                <a:spcPct val="20000"/>
              </a:spcBef>
              <a:buClr>
                <a:schemeClr val="accent2"/>
              </a:buClr>
              <a:buFont typeface="Wingdings" panose="05000000000000000000" pitchFamily="2" charset="2"/>
              <a:buChar char="o"/>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algn="l" eaLnBrk="1" hangingPunct="1">
              <a:lnSpc>
                <a:spcPct val="100000"/>
              </a:lnSpc>
              <a:spcBef>
                <a:spcPct val="50000"/>
              </a:spcBef>
              <a:buClrTx/>
              <a:buFontTx/>
              <a:buNone/>
            </a:pPr>
            <a:r>
              <a:rPr lang="en-US" altLang="zh-CN" sz="2400">
                <a:latin typeface="Times New Roman" panose="02020603050405020304" pitchFamily="18" charset="0"/>
                <a:cs typeface="Times New Roman" panose="02020603050405020304" pitchFamily="18" charset="0"/>
              </a:rPr>
              <a:t>Gray</a:t>
            </a:r>
            <a:r>
              <a:rPr lang="zh-CN" altLang="en-US" sz="2400">
                <a:latin typeface="宋体" panose="02010600030101010101" pitchFamily="2" charset="-122"/>
              </a:rPr>
              <a:t>编码</a:t>
            </a:r>
            <a:r>
              <a:rPr lang="en-US" altLang="zh-CN" sz="2400">
                <a:latin typeface="宋体" panose="02010600030101010101" pitchFamily="2" charset="-122"/>
              </a:rPr>
              <a:t>:</a:t>
            </a:r>
            <a:r>
              <a:rPr lang="zh-CN" altLang="en-US" sz="2400">
                <a:latin typeface="宋体" panose="02010600030101010101" pitchFamily="2" charset="-122"/>
              </a:rPr>
              <a:t>将二进制编码通过一个变换进行转换得到的编码。 </a:t>
            </a:r>
            <a:endParaRPr lang="zh-CN" altLang="en-US" sz="2400">
              <a:latin typeface="宋体" panose="02010600030101010101" pitchFamily="2" charset="-122"/>
            </a:endParaRPr>
          </a:p>
        </p:txBody>
      </p:sp>
      <p:sp>
        <p:nvSpPr>
          <p:cNvPr id="45062" name="Rectangle 7"/>
          <p:cNvSpPr>
            <a:spLocks noChangeArrowheads="1"/>
          </p:cNvSpPr>
          <p:nvPr/>
        </p:nvSpPr>
        <p:spPr bwMode="auto">
          <a:xfrm>
            <a:off x="4262438" y="33147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just">
              <a:lnSpc>
                <a:spcPct val="120000"/>
              </a:lnSpc>
              <a:spcBef>
                <a:spcPct val="20000"/>
              </a:spcBef>
              <a:buClr>
                <a:schemeClr val="accent2"/>
              </a:buClr>
              <a:buFont typeface="Wingdings" panose="05000000000000000000" pitchFamily="2" charset="2"/>
              <a:buChar char="o"/>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algn="l" eaLnBrk="1" hangingPunct="1">
              <a:lnSpc>
                <a:spcPct val="100000"/>
              </a:lnSpc>
              <a:spcBef>
                <a:spcPct val="0"/>
              </a:spcBef>
              <a:buClrTx/>
              <a:buFontTx/>
              <a:buNone/>
            </a:pPr>
            <a:endParaRPr lang="zh-CN" altLang="en-US" sz="2400">
              <a:solidFill>
                <a:schemeClr val="bg1"/>
              </a:solidFill>
              <a:latin typeface="宋体" panose="02010600030101010101" pitchFamily="2" charset="-122"/>
            </a:endParaRPr>
          </a:p>
        </p:txBody>
      </p:sp>
      <p:sp>
        <p:nvSpPr>
          <p:cNvPr id="45063" name="Rectangle 10"/>
          <p:cNvSpPr>
            <a:spLocks noChangeArrowheads="1"/>
          </p:cNvSpPr>
          <p:nvPr/>
        </p:nvSpPr>
        <p:spPr bwMode="auto">
          <a:xfrm>
            <a:off x="4291013" y="33147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just">
              <a:lnSpc>
                <a:spcPct val="120000"/>
              </a:lnSpc>
              <a:spcBef>
                <a:spcPct val="20000"/>
              </a:spcBef>
              <a:buClr>
                <a:schemeClr val="accent2"/>
              </a:buClr>
              <a:buFont typeface="Wingdings" panose="05000000000000000000" pitchFamily="2" charset="2"/>
              <a:buChar char="o"/>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algn="l" eaLnBrk="1" hangingPunct="1">
              <a:lnSpc>
                <a:spcPct val="100000"/>
              </a:lnSpc>
              <a:spcBef>
                <a:spcPct val="0"/>
              </a:spcBef>
              <a:buClrTx/>
              <a:buFontTx/>
              <a:buNone/>
            </a:pPr>
            <a:endParaRPr lang="zh-CN" altLang="en-US" sz="2400">
              <a:solidFill>
                <a:schemeClr val="bg1"/>
              </a:solidFill>
              <a:latin typeface="宋体" panose="02010600030101010101" pitchFamily="2" charset="-122"/>
            </a:endParaRPr>
          </a:p>
        </p:txBody>
      </p:sp>
      <p:sp>
        <p:nvSpPr>
          <p:cNvPr id="45064" name="Rectangle 13"/>
          <p:cNvSpPr>
            <a:spLocks noChangeArrowheads="1"/>
          </p:cNvSpPr>
          <p:nvPr/>
        </p:nvSpPr>
        <p:spPr bwMode="auto">
          <a:xfrm>
            <a:off x="4110038" y="32146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just">
              <a:lnSpc>
                <a:spcPct val="120000"/>
              </a:lnSpc>
              <a:spcBef>
                <a:spcPct val="20000"/>
              </a:spcBef>
              <a:buClr>
                <a:schemeClr val="accent2"/>
              </a:buClr>
              <a:buFont typeface="Wingdings" panose="05000000000000000000" pitchFamily="2" charset="2"/>
              <a:buChar char="o"/>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algn="l" eaLnBrk="1" hangingPunct="1">
              <a:lnSpc>
                <a:spcPct val="100000"/>
              </a:lnSpc>
              <a:spcBef>
                <a:spcPct val="0"/>
              </a:spcBef>
              <a:buClrTx/>
              <a:buFontTx/>
              <a:buNone/>
            </a:pPr>
            <a:endParaRPr lang="zh-CN" altLang="en-US" sz="2400">
              <a:solidFill>
                <a:schemeClr val="bg1"/>
              </a:solidFill>
              <a:latin typeface="宋体" panose="02010600030101010101" pitchFamily="2" charset="-122"/>
            </a:endParaRPr>
          </a:p>
        </p:txBody>
      </p:sp>
      <p:grpSp>
        <p:nvGrpSpPr>
          <p:cNvPr id="2" name="Group 18"/>
          <p:cNvGrpSpPr/>
          <p:nvPr/>
        </p:nvGrpSpPr>
        <p:grpSpPr bwMode="auto">
          <a:xfrm>
            <a:off x="304800" y="3124200"/>
            <a:ext cx="8534400" cy="2895600"/>
            <a:chOff x="240" y="1776"/>
            <a:chExt cx="4992" cy="1824"/>
          </a:xfrm>
        </p:grpSpPr>
        <p:sp>
          <p:nvSpPr>
            <p:cNvPr id="45066" name="Rectangle 17"/>
            <p:cNvSpPr>
              <a:spLocks noChangeArrowheads="1"/>
            </p:cNvSpPr>
            <p:nvPr/>
          </p:nvSpPr>
          <p:spPr bwMode="auto">
            <a:xfrm>
              <a:off x="288" y="1776"/>
              <a:ext cx="4944" cy="1824"/>
            </a:xfrm>
            <a:prstGeom prst="rect">
              <a:avLst/>
            </a:prstGeom>
            <a:gradFill rotWithShape="0">
              <a:gsLst>
                <a:gs pos="0">
                  <a:srgbClr val="CCECFF"/>
                </a:gs>
                <a:gs pos="100000">
                  <a:srgbClr val="FFFFFF"/>
                </a:gs>
              </a:gsLst>
              <a:path path="rect">
                <a:fillToRect l="100000" t="100000"/>
              </a:path>
            </a:gradFill>
            <a:ln w="9525">
              <a:solidFill>
                <a:srgbClr val="CCECFF"/>
              </a:solidFill>
              <a:miter lim="800000"/>
            </a:ln>
          </p:spPr>
          <p:txBody>
            <a:bodyPr wrap="none" anchor="ctr"/>
            <a:lstStyle>
              <a:lvl1pPr algn="just">
                <a:lnSpc>
                  <a:spcPct val="120000"/>
                </a:lnSpc>
                <a:spcBef>
                  <a:spcPct val="20000"/>
                </a:spcBef>
                <a:buClr>
                  <a:schemeClr val="accent2"/>
                </a:buClr>
                <a:buFont typeface="Wingdings" panose="05000000000000000000" pitchFamily="2" charset="2"/>
                <a:buChar char="o"/>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algn="l" eaLnBrk="1" hangingPunct="1">
                <a:lnSpc>
                  <a:spcPct val="100000"/>
                </a:lnSpc>
                <a:spcBef>
                  <a:spcPct val="0"/>
                </a:spcBef>
                <a:buClrTx/>
                <a:buFontTx/>
                <a:buNone/>
              </a:pPr>
              <a:endParaRPr lang="zh-CN" altLang="en-US" sz="2400">
                <a:solidFill>
                  <a:schemeClr val="bg1"/>
                </a:solidFill>
                <a:latin typeface="宋体" panose="02010600030101010101" pitchFamily="2" charset="-122"/>
              </a:endParaRPr>
            </a:p>
          </p:txBody>
        </p:sp>
        <p:sp>
          <p:nvSpPr>
            <p:cNvPr id="45067" name="Text Box 5"/>
            <p:cNvSpPr txBox="1">
              <a:spLocks noChangeArrowheads="1"/>
            </p:cNvSpPr>
            <p:nvPr/>
          </p:nvSpPr>
          <p:spPr bwMode="auto">
            <a:xfrm>
              <a:off x="240" y="1824"/>
              <a:ext cx="105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spAutoFit/>
            </a:bodyPr>
            <a:lstStyle>
              <a:lvl1pPr algn="just">
                <a:lnSpc>
                  <a:spcPct val="120000"/>
                </a:lnSpc>
                <a:spcBef>
                  <a:spcPct val="20000"/>
                </a:spcBef>
                <a:buClr>
                  <a:schemeClr val="accent2"/>
                </a:buClr>
                <a:buFont typeface="Wingdings" panose="05000000000000000000" pitchFamily="2" charset="2"/>
                <a:buChar char="o"/>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algn="l" eaLnBrk="1" hangingPunct="1">
                <a:lnSpc>
                  <a:spcPct val="100000"/>
                </a:lnSpc>
                <a:spcBef>
                  <a:spcPct val="50000"/>
                </a:spcBef>
                <a:buClrTx/>
                <a:buFontTx/>
                <a:buNone/>
              </a:pPr>
              <a:r>
                <a:rPr lang="zh-CN" altLang="en-US" sz="2400">
                  <a:latin typeface="宋体" panose="02010600030101010101" pitchFamily="2" charset="-122"/>
                </a:rPr>
                <a:t>二进制串 </a:t>
              </a:r>
              <a:endParaRPr lang="zh-CN" altLang="en-US" sz="2400">
                <a:latin typeface="宋体" panose="02010600030101010101" pitchFamily="2" charset="-122"/>
              </a:endParaRPr>
            </a:p>
          </p:txBody>
        </p:sp>
        <p:graphicFrame>
          <p:nvGraphicFramePr>
            <p:cNvPr id="45068" name="Object 6"/>
            <p:cNvGraphicFramePr>
              <a:graphicFrameLocks noChangeAspect="1"/>
            </p:cNvGraphicFramePr>
            <p:nvPr/>
          </p:nvGraphicFramePr>
          <p:xfrm>
            <a:off x="1296" y="1809"/>
            <a:ext cx="1120" cy="303"/>
          </p:xfrm>
          <a:graphic>
            <a:graphicData uri="http://schemas.openxmlformats.org/presentationml/2006/ole">
              <mc:AlternateContent xmlns:mc="http://schemas.openxmlformats.org/markup-compatibility/2006">
                <mc:Choice xmlns:v="urn:schemas-microsoft-com:vml" Requires="v">
                  <p:oleObj spid="_x0000_s3077" name="Equation" r:id="rId1" imgW="850900" imgH="228600" progId="Equation.3">
                    <p:embed/>
                  </p:oleObj>
                </mc:Choice>
                <mc:Fallback>
                  <p:oleObj name="Equation" r:id="rId1" imgW="850900" imgH="228600" progId="Equation.3">
                    <p:embed/>
                    <p:pic>
                      <p:nvPicPr>
                        <p:cNvPr id="0" name="Object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6" y="1809"/>
                          <a:ext cx="1120" cy="3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5069" name="Rectangle 8"/>
            <p:cNvSpPr>
              <a:spLocks noChangeArrowheads="1"/>
            </p:cNvSpPr>
            <p:nvPr/>
          </p:nvSpPr>
          <p:spPr bwMode="auto">
            <a:xfrm>
              <a:off x="2928" y="1824"/>
              <a:ext cx="168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just">
                <a:lnSpc>
                  <a:spcPct val="120000"/>
                </a:lnSpc>
                <a:spcBef>
                  <a:spcPct val="20000"/>
                </a:spcBef>
                <a:buClr>
                  <a:schemeClr val="accent2"/>
                </a:buClr>
                <a:buFont typeface="Wingdings" panose="05000000000000000000" pitchFamily="2" charset="2"/>
                <a:buChar char="o"/>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algn="l" eaLnBrk="1" hangingPunct="1">
                <a:lnSpc>
                  <a:spcPct val="100000"/>
                </a:lnSpc>
                <a:spcBef>
                  <a:spcPct val="0"/>
                </a:spcBef>
                <a:buClrTx/>
                <a:buFontTx/>
                <a:buNone/>
              </a:pPr>
              <a:r>
                <a:rPr kumimoji="1" lang="en-US" altLang="zh-CN" sz="2400">
                  <a:latin typeface="Times New Roman" panose="02020603050405020304" pitchFamily="18" charset="0"/>
                  <a:cs typeface="Times New Roman" panose="02020603050405020304" pitchFamily="18" charset="0"/>
                  <a:sym typeface="Wingdings" panose="05000000000000000000" pitchFamily="2" charset="2"/>
                </a:rPr>
                <a:t>  </a:t>
              </a:r>
              <a:r>
                <a:rPr kumimoji="1" lang="en-US" altLang="zh-CN" sz="2400">
                  <a:latin typeface="Times New Roman" panose="02020603050405020304" pitchFamily="18" charset="0"/>
                  <a:cs typeface="Times New Roman" panose="02020603050405020304" pitchFamily="18" charset="0"/>
                </a:rPr>
                <a:t>Gray</a:t>
              </a:r>
              <a:r>
                <a:rPr kumimoji="1" lang="en-US" altLang="zh-CN" sz="2400">
                  <a:latin typeface="宋体" panose="02010600030101010101" pitchFamily="2" charset="-122"/>
                </a:rPr>
                <a:t> </a:t>
              </a:r>
              <a:endParaRPr kumimoji="1" lang="en-US" altLang="zh-CN" sz="2400">
                <a:latin typeface="Times New Roman" panose="02020603050405020304" pitchFamily="18" charset="0"/>
              </a:endParaRPr>
            </a:p>
          </p:txBody>
        </p:sp>
        <p:graphicFrame>
          <p:nvGraphicFramePr>
            <p:cNvPr id="45070" name="Object 9"/>
            <p:cNvGraphicFramePr>
              <a:graphicFrameLocks noChangeAspect="1"/>
            </p:cNvGraphicFramePr>
            <p:nvPr/>
          </p:nvGraphicFramePr>
          <p:xfrm>
            <a:off x="3612" y="1806"/>
            <a:ext cx="1044" cy="306"/>
          </p:xfrm>
          <a:graphic>
            <a:graphicData uri="http://schemas.openxmlformats.org/presentationml/2006/ole">
              <mc:AlternateContent xmlns:mc="http://schemas.openxmlformats.org/markup-compatibility/2006">
                <mc:Choice xmlns:v="urn:schemas-microsoft-com:vml" Requires="v">
                  <p:oleObj spid="_x0000_s3" name="Equation" r:id="rId3" imgW="774065" imgH="228600" progId="Equation.3">
                    <p:embed/>
                  </p:oleObj>
                </mc:Choice>
                <mc:Fallback>
                  <p:oleObj name="Equation" r:id="rId3" imgW="774065" imgH="228600" progId="Equation.3">
                    <p:embed/>
                    <p:pic>
                      <p:nvPicPr>
                        <p:cNvPr id="0" name="Object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12" y="1806"/>
                          <a:ext cx="1044" cy="3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5071" name="Rectangle 11"/>
            <p:cNvSpPr>
              <a:spLocks noChangeArrowheads="1"/>
            </p:cNvSpPr>
            <p:nvPr/>
          </p:nvSpPr>
          <p:spPr bwMode="auto">
            <a:xfrm>
              <a:off x="336" y="2352"/>
              <a:ext cx="230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just">
                <a:lnSpc>
                  <a:spcPct val="120000"/>
                </a:lnSpc>
                <a:spcBef>
                  <a:spcPct val="20000"/>
                </a:spcBef>
                <a:buClr>
                  <a:schemeClr val="accent2"/>
                </a:buClr>
                <a:buFont typeface="Wingdings" panose="05000000000000000000" pitchFamily="2" charset="2"/>
                <a:buChar char="o"/>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algn="l" eaLnBrk="1" hangingPunct="1">
                <a:lnSpc>
                  <a:spcPct val="100000"/>
                </a:lnSpc>
                <a:spcBef>
                  <a:spcPct val="0"/>
                </a:spcBef>
                <a:buClrTx/>
                <a:buFontTx/>
                <a:buNone/>
              </a:pPr>
              <a:r>
                <a:rPr kumimoji="1" lang="zh-CN" altLang="en-US" sz="2400">
                  <a:latin typeface="宋体" panose="02010600030101010101" pitchFamily="2" charset="-122"/>
                </a:rPr>
                <a:t>二进制编码 </a:t>
              </a:r>
              <a:r>
                <a:rPr kumimoji="1" lang="zh-CN" altLang="en-US" sz="2400">
                  <a:latin typeface="宋体" panose="02010600030101010101" pitchFamily="2" charset="-122"/>
                  <a:sym typeface="Wingdings" panose="05000000000000000000" pitchFamily="2" charset="2"/>
                </a:rPr>
                <a:t> </a:t>
              </a:r>
              <a:r>
                <a:rPr kumimoji="1" lang="en-US" altLang="zh-CN" sz="2400">
                  <a:latin typeface="Times New Roman" panose="02020603050405020304" pitchFamily="18" charset="0"/>
                  <a:cs typeface="Times New Roman" panose="02020603050405020304" pitchFamily="18" charset="0"/>
                </a:rPr>
                <a:t>Gray</a:t>
              </a:r>
              <a:r>
                <a:rPr kumimoji="1" lang="zh-CN" altLang="en-US" sz="2400">
                  <a:latin typeface="宋体" panose="02010600030101010101" pitchFamily="2" charset="-122"/>
                </a:rPr>
                <a:t>编码</a:t>
              </a:r>
              <a:endParaRPr kumimoji="1" lang="zh-CN" altLang="en-US" sz="2400">
                <a:latin typeface="Times New Roman" panose="02020603050405020304" pitchFamily="18" charset="0"/>
              </a:endParaRPr>
            </a:p>
          </p:txBody>
        </p:sp>
        <p:graphicFrame>
          <p:nvGraphicFramePr>
            <p:cNvPr id="45072" name="Object 12"/>
            <p:cNvGraphicFramePr>
              <a:graphicFrameLocks noChangeAspect="1"/>
            </p:cNvGraphicFramePr>
            <p:nvPr/>
          </p:nvGraphicFramePr>
          <p:xfrm>
            <a:off x="584" y="2785"/>
            <a:ext cx="1672" cy="623"/>
          </p:xfrm>
          <a:graphic>
            <a:graphicData uri="http://schemas.openxmlformats.org/presentationml/2006/ole">
              <mc:AlternateContent xmlns:mc="http://schemas.openxmlformats.org/markup-compatibility/2006">
                <mc:Choice xmlns:v="urn:schemas-microsoft-com:vml" Requires="v">
                  <p:oleObj spid="_x0000_s4" name="Equation" r:id="rId5" imgW="1295400" imgH="482600" progId="Equation.3">
                    <p:embed/>
                  </p:oleObj>
                </mc:Choice>
                <mc:Fallback>
                  <p:oleObj name="Equation" r:id="rId5" imgW="1295400" imgH="482600" progId="Equation.3">
                    <p:embed/>
                    <p:pic>
                      <p:nvPicPr>
                        <p:cNvPr id="0" name="Object 1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4" y="2785"/>
                          <a:ext cx="1672" cy="6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5073" name="Rectangle 14"/>
            <p:cNvSpPr>
              <a:spLocks noChangeArrowheads="1"/>
            </p:cNvSpPr>
            <p:nvPr/>
          </p:nvSpPr>
          <p:spPr bwMode="auto">
            <a:xfrm>
              <a:off x="2880" y="2352"/>
              <a:ext cx="230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just">
                <a:lnSpc>
                  <a:spcPct val="120000"/>
                </a:lnSpc>
                <a:spcBef>
                  <a:spcPct val="20000"/>
                </a:spcBef>
                <a:buClr>
                  <a:schemeClr val="accent2"/>
                </a:buClr>
                <a:buFont typeface="Wingdings" panose="05000000000000000000" pitchFamily="2" charset="2"/>
                <a:buChar char="o"/>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algn="l" eaLnBrk="1" hangingPunct="1">
                <a:lnSpc>
                  <a:spcPct val="100000"/>
                </a:lnSpc>
                <a:spcBef>
                  <a:spcPct val="0"/>
                </a:spcBef>
                <a:buClrTx/>
                <a:buFontTx/>
                <a:buNone/>
              </a:pPr>
              <a:r>
                <a:rPr kumimoji="1" lang="en-US" altLang="zh-CN" sz="2400">
                  <a:latin typeface="Times New Roman" panose="02020603050405020304" pitchFamily="18" charset="0"/>
                  <a:cs typeface="Times New Roman" panose="02020603050405020304" pitchFamily="18" charset="0"/>
                </a:rPr>
                <a:t>Gray</a:t>
              </a:r>
              <a:r>
                <a:rPr kumimoji="1" lang="zh-CN" altLang="en-US" sz="2400">
                  <a:latin typeface="宋体" panose="02010600030101010101" pitchFamily="2" charset="-122"/>
                </a:rPr>
                <a:t>编码 </a:t>
              </a:r>
              <a:r>
                <a:rPr kumimoji="1" lang="zh-CN" altLang="en-US" sz="2400">
                  <a:latin typeface="宋体" panose="02010600030101010101" pitchFamily="2" charset="-122"/>
                  <a:sym typeface="Wingdings" panose="05000000000000000000" pitchFamily="2" charset="2"/>
                </a:rPr>
                <a:t> </a:t>
              </a:r>
              <a:r>
                <a:rPr kumimoji="1" lang="zh-CN" altLang="en-US" sz="2400">
                  <a:latin typeface="宋体" panose="02010600030101010101" pitchFamily="2" charset="-122"/>
                </a:rPr>
                <a:t>二进制编码 </a:t>
              </a:r>
              <a:endParaRPr kumimoji="1" lang="zh-CN" altLang="en-US" sz="2400">
                <a:latin typeface="宋体" panose="02010600030101010101" pitchFamily="2" charset="-122"/>
              </a:endParaRPr>
            </a:p>
          </p:txBody>
        </p:sp>
        <p:graphicFrame>
          <p:nvGraphicFramePr>
            <p:cNvPr id="45074" name="Object 15"/>
            <p:cNvGraphicFramePr>
              <a:graphicFrameLocks noChangeAspect="1"/>
            </p:cNvGraphicFramePr>
            <p:nvPr/>
          </p:nvGraphicFramePr>
          <p:xfrm>
            <a:off x="2976" y="2827"/>
            <a:ext cx="1394" cy="533"/>
          </p:xfrm>
          <a:graphic>
            <a:graphicData uri="http://schemas.openxmlformats.org/presentationml/2006/ole">
              <mc:AlternateContent xmlns:mc="http://schemas.openxmlformats.org/markup-compatibility/2006">
                <mc:Choice xmlns:v="urn:schemas-microsoft-com:vml" Requires="v">
                  <p:oleObj spid="_x0000_s5" name="Equation" r:id="rId7" imgW="1117600" imgH="431800" progId="Equation.3">
                    <p:embed/>
                  </p:oleObj>
                </mc:Choice>
                <mc:Fallback>
                  <p:oleObj name="Equation" r:id="rId7" imgW="1117600" imgH="431800" progId="Equation.3">
                    <p:embed/>
                    <p:pic>
                      <p:nvPicPr>
                        <p:cNvPr id="0" name="Object 1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76" y="2827"/>
                          <a:ext cx="1394" cy="5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36196"/>
                                        </p:tgtEl>
                                        <p:attrNameLst>
                                          <p:attrName>style.visibility</p:attrName>
                                        </p:attrNameLst>
                                      </p:cBhvr>
                                      <p:to>
                                        <p:strVal val="visible"/>
                                      </p:to>
                                    </p:set>
                                    <p:anim calcmode="lin" valueType="num">
                                      <p:cBhvr additive="base">
                                        <p:cTn id="7" dur="500" fill="hold"/>
                                        <p:tgtEl>
                                          <p:spTgt spid="136196"/>
                                        </p:tgtEl>
                                        <p:attrNameLst>
                                          <p:attrName>ppt_x</p:attrName>
                                        </p:attrNameLst>
                                      </p:cBhvr>
                                      <p:tavLst>
                                        <p:tav tm="0">
                                          <p:val>
                                            <p:strVal val="0-#ppt_w/2"/>
                                          </p:val>
                                        </p:tav>
                                        <p:tav tm="100000">
                                          <p:val>
                                            <p:strVal val="#ppt_x"/>
                                          </p:val>
                                        </p:tav>
                                      </p:tavLst>
                                    </p:anim>
                                    <p:anim calcmode="lin" valueType="num">
                                      <p:cBhvr additive="base">
                                        <p:cTn id="8" dur="500" fill="hold"/>
                                        <p:tgtEl>
                                          <p:spTgt spid="13619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1"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wipe(up)">
                                      <p:cBhvr>
                                        <p:cTn id="1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6196" grpId="0" animBg="1" autoUpdateAnimBg="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74303" name="标题 174302"/>
          <p:cNvSpPr>
            <a:spLocks noGrp="1" noRot="1"/>
          </p:cNvSpPr>
          <p:nvPr>
            <p:ph type="title"/>
          </p:nvPr>
        </p:nvSpPr>
        <p:spPr/>
        <p:txBody>
          <a:bodyPr anchor="ctr" anchorCtr="0"/>
          <a:p>
            <a:endParaRPr dirty="0"/>
          </a:p>
        </p:txBody>
      </p:sp>
      <p:graphicFrame>
        <p:nvGraphicFramePr>
          <p:cNvPr id="174374" name="内容占位符 174373"/>
          <p:cNvGraphicFramePr/>
          <p:nvPr>
            <p:ph sz="half" idx="1"/>
          </p:nvPr>
        </p:nvGraphicFramePr>
        <p:xfrm>
          <a:off x="323850" y="1844675"/>
          <a:ext cx="8443913" cy="3535363"/>
        </p:xfrm>
        <a:graphic>
          <a:graphicData uri="http://schemas.openxmlformats.org/drawingml/2006/table">
            <a:tbl>
              <a:tblPr/>
              <a:tblGrid>
                <a:gridCol w="4222750"/>
                <a:gridCol w="4221163"/>
              </a:tblGrid>
              <a:tr h="461963">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r>
                        <a:rPr lang="en-US" altLang="zh-CN" sz="2000"/>
                        <a:t>Binary                  Gray</a:t>
                      </a:r>
                      <a:endParaRPr lang="zh-CN" altLang="en-US" sz="2000"/>
                    </a:p>
                  </a:txBody>
                  <a:tcPr>
                    <a:lnL cap="flat">
                      <a:noFill/>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r>
                        <a:rPr lang="en-US" altLang="zh-CN" sz="2000"/>
                        <a:t>Binary                       Gray</a:t>
                      </a:r>
                      <a:endParaRPr lang="zh-CN" altLang="en-US" sz="2000"/>
                    </a:p>
                  </a:txBody>
                  <a:tcPr>
                    <a:lnL w="12700" cap="flat" cmpd="sng">
                      <a:solidFill>
                        <a:schemeClr val="tx1"/>
                      </a:solidFill>
                      <a:prstDash val="solid"/>
                      <a:headEnd type="none" w="med" len="med"/>
                      <a:tailEnd type="none" w="med" len="med"/>
                    </a:lnL>
                    <a:lnR cap="flat">
                      <a:noFill/>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r>
              <a:tr h="3073400">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r>
                        <a:rPr lang="en-US" altLang="zh-CN" sz="2000"/>
                        <a:t>0000                    0000</a:t>
                      </a:r>
                      <a:endParaRPr lang="en-US" altLang="zh-CN" sz="2000"/>
                    </a:p>
                    <a:p>
                      <a:pPr marL="0" lvl="0" indent="0">
                        <a:buNone/>
                      </a:pPr>
                      <a:r>
                        <a:rPr lang="en-US" altLang="zh-CN" sz="2000"/>
                        <a:t>0001                    0001</a:t>
                      </a:r>
                      <a:endParaRPr lang="en-US" altLang="zh-CN" sz="2000"/>
                    </a:p>
                    <a:p>
                      <a:pPr marL="0" lvl="0" indent="0">
                        <a:buNone/>
                      </a:pPr>
                      <a:r>
                        <a:rPr lang="en-US" altLang="zh-CN" sz="2000"/>
                        <a:t>0010                    0011</a:t>
                      </a:r>
                      <a:endParaRPr lang="en-US" altLang="zh-CN" sz="2000"/>
                    </a:p>
                    <a:p>
                      <a:pPr marL="0" lvl="0" indent="0">
                        <a:buNone/>
                      </a:pPr>
                      <a:r>
                        <a:rPr lang="en-US" altLang="zh-CN" sz="2000"/>
                        <a:t>0011                    0010</a:t>
                      </a:r>
                      <a:endParaRPr lang="en-US" altLang="zh-CN" sz="2000"/>
                    </a:p>
                    <a:p>
                      <a:pPr marL="0" lvl="0" indent="0">
                        <a:buNone/>
                      </a:pPr>
                      <a:r>
                        <a:rPr lang="en-US" altLang="zh-CN" sz="2000"/>
                        <a:t>0100                    0110</a:t>
                      </a:r>
                      <a:endParaRPr lang="en-US" altLang="zh-CN" sz="2000"/>
                    </a:p>
                    <a:p>
                      <a:pPr marL="0" lvl="0" indent="0">
                        <a:buNone/>
                      </a:pPr>
                      <a:r>
                        <a:rPr lang="en-US" altLang="zh-CN" sz="2000"/>
                        <a:t>0101                    0111</a:t>
                      </a:r>
                      <a:endParaRPr lang="en-US" altLang="zh-CN" sz="2000"/>
                    </a:p>
                    <a:p>
                      <a:pPr marL="0" lvl="0" indent="0">
                        <a:buNone/>
                      </a:pPr>
                      <a:r>
                        <a:rPr lang="en-US" altLang="zh-CN" sz="2000"/>
                        <a:t>0110                    0101</a:t>
                      </a:r>
                      <a:endParaRPr lang="en-US" altLang="zh-CN" sz="2000"/>
                    </a:p>
                    <a:p>
                      <a:pPr marL="0" lvl="0" indent="0">
                        <a:buNone/>
                      </a:pPr>
                      <a:r>
                        <a:rPr lang="en-US" altLang="zh-CN" sz="2000"/>
                        <a:t>0111                    0100</a:t>
                      </a:r>
                      <a:endParaRPr lang="zh-CN" altLang="en-US" sz="2000"/>
                    </a:p>
                  </a:txBody>
                  <a:tcPr>
                    <a:lnL cap="flat">
                      <a:noFill/>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533400" lvl="0" indent="-533400">
                        <a:buNone/>
                      </a:pPr>
                      <a:r>
                        <a:rPr lang="en-US" altLang="zh-CN" sz="2000"/>
                        <a:t>1000                         1100</a:t>
                      </a:r>
                      <a:endParaRPr lang="en-US" altLang="zh-CN" sz="2000"/>
                    </a:p>
                    <a:p>
                      <a:pPr marL="533400" lvl="0" indent="-533400">
                        <a:buNone/>
                      </a:pPr>
                      <a:r>
                        <a:rPr lang="en-US" altLang="zh-CN" sz="2000"/>
                        <a:t>1001                         1101</a:t>
                      </a:r>
                      <a:endParaRPr lang="en-US" altLang="zh-CN" sz="2000"/>
                    </a:p>
                    <a:p>
                      <a:pPr marL="533400" lvl="0" indent="-533400">
                        <a:buNone/>
                      </a:pPr>
                      <a:r>
                        <a:rPr lang="en-US" altLang="zh-CN" sz="2000"/>
                        <a:t>1010                         1111</a:t>
                      </a:r>
                      <a:endParaRPr lang="en-US" altLang="zh-CN" sz="2000"/>
                    </a:p>
                    <a:p>
                      <a:pPr marL="533400" lvl="0" indent="-533400">
                        <a:buNone/>
                      </a:pPr>
                      <a:r>
                        <a:rPr lang="en-US" altLang="zh-CN" sz="2000"/>
                        <a:t>1011                         1110</a:t>
                      </a:r>
                      <a:endParaRPr lang="en-US" altLang="zh-CN" sz="2000"/>
                    </a:p>
                    <a:p>
                      <a:pPr marL="533400" lvl="0" indent="-533400">
                        <a:buNone/>
                      </a:pPr>
                      <a:r>
                        <a:rPr lang="en-US" altLang="zh-CN" sz="2000"/>
                        <a:t>1100                         1010</a:t>
                      </a:r>
                      <a:endParaRPr lang="en-US" altLang="zh-CN" sz="2000"/>
                    </a:p>
                    <a:p>
                      <a:pPr marL="533400" lvl="0" indent="-533400">
                        <a:buNone/>
                      </a:pPr>
                      <a:r>
                        <a:rPr lang="en-US" altLang="zh-CN" sz="2000"/>
                        <a:t>1101                         1011</a:t>
                      </a:r>
                      <a:endParaRPr lang="en-US" altLang="zh-CN" sz="2000"/>
                    </a:p>
                    <a:p>
                      <a:pPr marL="533400" lvl="0" indent="-533400">
                        <a:buNone/>
                      </a:pPr>
                      <a:r>
                        <a:rPr lang="en-US" altLang="zh-CN" sz="2000"/>
                        <a:t>1110                         1001</a:t>
                      </a:r>
                      <a:endParaRPr lang="en-US" altLang="zh-CN" sz="2000"/>
                    </a:p>
                    <a:p>
                      <a:pPr marL="533400" lvl="0" indent="-533400">
                        <a:buNone/>
                      </a:pPr>
                      <a:r>
                        <a:rPr lang="en-US" altLang="zh-CN" sz="2000"/>
                        <a:t>1111                         1000 </a:t>
                      </a:r>
                      <a:endParaRPr lang="zh-CN" altLang="en-US" sz="2000"/>
                    </a:p>
                  </a:txBody>
                  <a:tcPr>
                    <a:lnL w="12700" cap="flat" cmpd="sng">
                      <a:solidFill>
                        <a:schemeClr val="tx1"/>
                      </a:solidFill>
                      <a:prstDash val="solid"/>
                      <a:headEnd type="none" w="med" len="med"/>
                      <a:tailEnd type="none" w="med" len="med"/>
                    </a:lnL>
                    <a:lnR cap="flat">
                      <a:noFill/>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r>
            </a:tbl>
          </a:graphicData>
        </a:graphic>
      </p:graphicFrame>
      <p:sp>
        <p:nvSpPr>
          <p:cNvPr id="174375" name="文本框 174374"/>
          <p:cNvSpPr txBox="1"/>
          <p:nvPr/>
        </p:nvSpPr>
        <p:spPr>
          <a:xfrm>
            <a:off x="395288" y="5661025"/>
            <a:ext cx="8280400" cy="822325"/>
          </a:xfrm>
          <a:prstGeom prst="rect">
            <a:avLst/>
          </a:prstGeom>
          <a:noFill/>
          <a:ln w="12700">
            <a:noFill/>
          </a:ln>
        </p:spPr>
        <p:txBody>
          <a:bodyPr>
            <a:spAutoFit/>
          </a:bodyPr>
          <a:p>
            <a:pPr>
              <a:spcBef>
                <a:spcPct val="50000"/>
              </a:spcBef>
            </a:pPr>
            <a:r>
              <a:rPr lang="en-US" altLang="zh-CN" sz="2400">
                <a:latin typeface="Arial" panose="020B0604020202020204" pitchFamily="34" charset="0"/>
              </a:rPr>
              <a:t>Table 12.1 The gray coded bit patterns for the binary numbers 0,1,…,15.</a:t>
            </a:r>
            <a:endParaRPr lang="en-US" altLang="zh-CN" sz="2400">
              <a:latin typeface="Arial" panose="020B0604020202020204" pitchFamily="34" charset="0"/>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75106" name="标题 175105"/>
          <p:cNvSpPr>
            <a:spLocks noGrp="1" noRot="1"/>
          </p:cNvSpPr>
          <p:nvPr>
            <p:ph type="title"/>
          </p:nvPr>
        </p:nvSpPr>
        <p:spPr/>
        <p:txBody>
          <a:bodyPr anchor="ctr" anchorCtr="0"/>
          <a:p>
            <a:endParaRPr dirty="0"/>
          </a:p>
        </p:txBody>
      </p:sp>
      <p:sp>
        <p:nvSpPr>
          <p:cNvPr id="175107" name="文本占位符 175106"/>
          <p:cNvSpPr>
            <a:spLocks noGrp="1" noRot="1"/>
          </p:cNvSpPr>
          <p:nvPr>
            <p:ph type="body" idx="1"/>
          </p:nvPr>
        </p:nvSpPr>
        <p:spPr/>
        <p:txBody>
          <a:bodyPr/>
          <a:p>
            <a:r>
              <a:rPr lang="en-US" altLang="zh-CN" sz="2400"/>
              <a:t>An important strength of the genetic algorithm is in the parallel nature of its search. Genetic algorithms implement a powerful form of hill climbing that maintains multiple solutions, eliminates the unpromising, and improves good solutions. Figure 12.2, adapted from Holland (1986), shows multiple solutions converging toward optimal points in a search space.</a:t>
            </a:r>
            <a:endParaRPr lang="en-US" altLang="zh-CN" sz="2400"/>
          </a:p>
        </p:txBody>
      </p:sp>
      <p:pic>
        <p:nvPicPr>
          <p:cNvPr id="2" name="图片 1"/>
          <p:cNvPicPr>
            <a:picLocks noChangeAspect="1"/>
          </p:cNvPicPr>
          <p:nvPr/>
        </p:nvPicPr>
        <p:blipFill>
          <a:blip r:embed="rId1"/>
          <a:stretch>
            <a:fillRect/>
          </a:stretch>
        </p:blipFill>
        <p:spPr>
          <a:xfrm>
            <a:off x="318770" y="4797425"/>
            <a:ext cx="8526780" cy="1448435"/>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79227" name="标题 179226"/>
          <p:cNvSpPr>
            <a:spLocks noGrp="1" noRot="1"/>
          </p:cNvSpPr>
          <p:nvPr>
            <p:ph type="title"/>
          </p:nvPr>
        </p:nvSpPr>
        <p:spPr/>
        <p:txBody>
          <a:bodyPr anchor="ctr" anchorCtr="0"/>
          <a:p>
            <a:endParaRPr dirty="0"/>
          </a:p>
        </p:txBody>
      </p:sp>
      <p:grpSp>
        <p:nvGrpSpPr>
          <p:cNvPr id="179255" name="组合 179254"/>
          <p:cNvGrpSpPr/>
          <p:nvPr/>
        </p:nvGrpSpPr>
        <p:grpSpPr>
          <a:xfrm>
            <a:off x="1187450" y="2349500"/>
            <a:ext cx="3097213" cy="1655763"/>
            <a:chOff x="748" y="1298"/>
            <a:chExt cx="1951" cy="1043"/>
          </a:xfrm>
        </p:grpSpPr>
        <p:grpSp>
          <p:nvGrpSpPr>
            <p:cNvPr id="179217" name="组合 179216"/>
            <p:cNvGrpSpPr/>
            <p:nvPr/>
          </p:nvGrpSpPr>
          <p:grpSpPr>
            <a:xfrm>
              <a:off x="748" y="1298"/>
              <a:ext cx="1951" cy="1043"/>
              <a:chOff x="748" y="1298"/>
              <a:chExt cx="1951" cy="1043"/>
            </a:xfrm>
          </p:grpSpPr>
          <p:grpSp>
            <p:nvGrpSpPr>
              <p:cNvPr id="179210" name="组合 179209"/>
              <p:cNvGrpSpPr/>
              <p:nvPr/>
            </p:nvGrpSpPr>
            <p:grpSpPr>
              <a:xfrm>
                <a:off x="748" y="1298"/>
                <a:ext cx="1951" cy="1043"/>
                <a:chOff x="748" y="1298"/>
                <a:chExt cx="1951" cy="1043"/>
              </a:xfrm>
            </p:grpSpPr>
            <p:sp>
              <p:nvSpPr>
                <p:cNvPr id="179207" name="直接连接符 179206"/>
                <p:cNvSpPr/>
                <p:nvPr/>
              </p:nvSpPr>
              <p:spPr>
                <a:xfrm>
                  <a:off x="748" y="2341"/>
                  <a:ext cx="1951" cy="0"/>
                </a:xfrm>
                <a:prstGeom prst="line">
                  <a:avLst/>
                </a:prstGeom>
                <a:ln w="12700" cap="sq" cmpd="sng">
                  <a:solidFill>
                    <a:schemeClr val="tx1"/>
                  </a:solidFill>
                  <a:prstDash val="solid"/>
                  <a:headEnd type="none" w="med" len="med"/>
                  <a:tailEnd type="none" w="med" len="med"/>
                </a:ln>
              </p:spPr>
            </p:sp>
            <p:sp>
              <p:nvSpPr>
                <p:cNvPr id="179208" name="直接连接符 179207"/>
                <p:cNvSpPr/>
                <p:nvPr/>
              </p:nvSpPr>
              <p:spPr>
                <a:xfrm flipV="1">
                  <a:off x="748" y="1298"/>
                  <a:ext cx="0" cy="1043"/>
                </a:xfrm>
                <a:prstGeom prst="line">
                  <a:avLst/>
                </a:prstGeom>
                <a:ln w="12700" cap="sq" cmpd="sng">
                  <a:solidFill>
                    <a:schemeClr val="tx1"/>
                  </a:solidFill>
                  <a:prstDash val="solid"/>
                  <a:headEnd type="none" w="med" len="med"/>
                  <a:tailEnd type="none" w="med" len="med"/>
                </a:ln>
              </p:spPr>
            </p:sp>
          </p:grpSp>
          <p:sp>
            <p:nvSpPr>
              <p:cNvPr id="179209" name="任意多边形 179208"/>
              <p:cNvSpPr/>
              <p:nvPr/>
            </p:nvSpPr>
            <p:spPr>
              <a:xfrm>
                <a:off x="748" y="1419"/>
                <a:ext cx="1951" cy="741"/>
              </a:xfrm>
              <a:custGeom>
                <a:avLst/>
                <a:gdLst/>
                <a:ahLst/>
                <a:cxnLst/>
                <a:pathLst>
                  <a:path w="1951" h="741">
                    <a:moveTo>
                      <a:pt x="0" y="106"/>
                    </a:moveTo>
                    <a:cubicBezTo>
                      <a:pt x="49" y="98"/>
                      <a:pt x="98" y="91"/>
                      <a:pt x="136" y="106"/>
                    </a:cubicBezTo>
                    <a:cubicBezTo>
                      <a:pt x="174" y="121"/>
                      <a:pt x="204" y="167"/>
                      <a:pt x="227" y="197"/>
                    </a:cubicBezTo>
                    <a:cubicBezTo>
                      <a:pt x="250" y="227"/>
                      <a:pt x="249" y="250"/>
                      <a:pt x="272" y="287"/>
                    </a:cubicBezTo>
                    <a:cubicBezTo>
                      <a:pt x="295" y="324"/>
                      <a:pt x="318" y="408"/>
                      <a:pt x="363" y="423"/>
                    </a:cubicBezTo>
                    <a:cubicBezTo>
                      <a:pt x="408" y="438"/>
                      <a:pt x="484" y="416"/>
                      <a:pt x="544" y="378"/>
                    </a:cubicBezTo>
                    <a:cubicBezTo>
                      <a:pt x="604" y="340"/>
                      <a:pt x="673" y="257"/>
                      <a:pt x="726" y="197"/>
                    </a:cubicBezTo>
                    <a:cubicBezTo>
                      <a:pt x="779" y="137"/>
                      <a:pt x="817" y="30"/>
                      <a:pt x="862" y="15"/>
                    </a:cubicBezTo>
                    <a:cubicBezTo>
                      <a:pt x="907" y="0"/>
                      <a:pt x="945" y="38"/>
                      <a:pt x="998" y="106"/>
                    </a:cubicBezTo>
                    <a:cubicBezTo>
                      <a:pt x="1051" y="174"/>
                      <a:pt x="1126" y="340"/>
                      <a:pt x="1179" y="423"/>
                    </a:cubicBezTo>
                    <a:cubicBezTo>
                      <a:pt x="1232" y="506"/>
                      <a:pt x="1256" y="552"/>
                      <a:pt x="1316" y="605"/>
                    </a:cubicBezTo>
                    <a:cubicBezTo>
                      <a:pt x="1376" y="658"/>
                      <a:pt x="1474" y="741"/>
                      <a:pt x="1542" y="741"/>
                    </a:cubicBezTo>
                    <a:cubicBezTo>
                      <a:pt x="1610" y="741"/>
                      <a:pt x="1671" y="635"/>
                      <a:pt x="1724" y="605"/>
                    </a:cubicBezTo>
                    <a:cubicBezTo>
                      <a:pt x="1777" y="575"/>
                      <a:pt x="1822" y="567"/>
                      <a:pt x="1860" y="560"/>
                    </a:cubicBezTo>
                    <a:cubicBezTo>
                      <a:pt x="1898" y="553"/>
                      <a:pt x="1924" y="556"/>
                      <a:pt x="1951" y="560"/>
                    </a:cubicBezTo>
                  </a:path>
                </a:pathLst>
              </a:custGeom>
              <a:noFill/>
              <a:ln w="12700" cap="sq" cmpd="sng">
                <a:solidFill>
                  <a:schemeClr val="tx1">
                    <a:alpha val="100000"/>
                  </a:schemeClr>
                </a:solidFill>
                <a:prstDash val="solid"/>
                <a:headEnd type="none" w="med" len="med"/>
                <a:tailEnd type="none" w="med" len="med"/>
              </a:ln>
            </p:spPr>
            <p:txBody>
              <a:bodyPr/>
              <a:p>
                <a:endParaRPr lang="zh-CN" altLang="en-US"/>
              </a:p>
            </p:txBody>
          </p:sp>
        </p:grpSp>
        <p:grpSp>
          <p:nvGrpSpPr>
            <p:cNvPr id="179253" name="组合 179252"/>
            <p:cNvGrpSpPr/>
            <p:nvPr/>
          </p:nvGrpSpPr>
          <p:grpSpPr>
            <a:xfrm>
              <a:off x="884" y="1525"/>
              <a:ext cx="1770" cy="635"/>
              <a:chOff x="884" y="1525"/>
              <a:chExt cx="1770" cy="635"/>
            </a:xfrm>
          </p:grpSpPr>
          <p:sp>
            <p:nvSpPr>
              <p:cNvPr id="179231" name="椭圆 179230"/>
              <p:cNvSpPr/>
              <p:nvPr/>
            </p:nvSpPr>
            <p:spPr>
              <a:xfrm>
                <a:off x="884" y="1525"/>
                <a:ext cx="46" cy="45"/>
              </a:xfrm>
              <a:prstGeom prst="ellipse">
                <a:avLst/>
              </a:prstGeom>
              <a:solidFill>
                <a:schemeClr val="accent1"/>
              </a:solidFill>
              <a:ln w="12700" cap="sq" cmpd="sng">
                <a:solidFill>
                  <a:schemeClr val="tx1"/>
                </a:solidFill>
                <a:prstDash val="solid"/>
                <a:headEnd type="none" w="med" len="med"/>
                <a:tailEnd type="none" w="med" len="med"/>
              </a:ln>
            </p:spPr>
            <p:txBody>
              <a:bodyPr/>
              <a:p>
                <a:endParaRPr lang="zh-CN" altLang="en-US"/>
              </a:p>
            </p:txBody>
          </p:sp>
          <p:sp>
            <p:nvSpPr>
              <p:cNvPr id="179232" name="椭圆 179231"/>
              <p:cNvSpPr/>
              <p:nvPr/>
            </p:nvSpPr>
            <p:spPr>
              <a:xfrm>
                <a:off x="975" y="1616"/>
                <a:ext cx="46" cy="45"/>
              </a:xfrm>
              <a:prstGeom prst="ellipse">
                <a:avLst/>
              </a:prstGeom>
              <a:solidFill>
                <a:schemeClr val="accent1"/>
              </a:solidFill>
              <a:ln w="12700" cap="sq" cmpd="sng">
                <a:solidFill>
                  <a:schemeClr val="tx1"/>
                </a:solidFill>
                <a:prstDash val="solid"/>
                <a:headEnd type="none" w="med" len="med"/>
                <a:tailEnd type="none" w="med" len="med"/>
              </a:ln>
            </p:spPr>
            <p:txBody>
              <a:bodyPr/>
              <a:p>
                <a:endParaRPr lang="zh-CN" altLang="en-US"/>
              </a:p>
            </p:txBody>
          </p:sp>
          <p:sp>
            <p:nvSpPr>
              <p:cNvPr id="179233" name="椭圆 179232"/>
              <p:cNvSpPr/>
              <p:nvPr/>
            </p:nvSpPr>
            <p:spPr>
              <a:xfrm>
                <a:off x="1020" y="1752"/>
                <a:ext cx="46" cy="45"/>
              </a:xfrm>
              <a:prstGeom prst="ellipse">
                <a:avLst/>
              </a:prstGeom>
              <a:solidFill>
                <a:schemeClr val="accent1"/>
              </a:solidFill>
              <a:ln w="12700" cap="sq" cmpd="sng">
                <a:solidFill>
                  <a:schemeClr val="tx1"/>
                </a:solidFill>
                <a:prstDash val="solid"/>
                <a:headEnd type="none" w="med" len="med"/>
                <a:tailEnd type="none" w="med" len="med"/>
              </a:ln>
            </p:spPr>
            <p:txBody>
              <a:bodyPr/>
              <a:p>
                <a:endParaRPr lang="zh-CN" altLang="en-US"/>
              </a:p>
            </p:txBody>
          </p:sp>
          <p:sp>
            <p:nvSpPr>
              <p:cNvPr id="179234" name="椭圆 179233"/>
              <p:cNvSpPr/>
              <p:nvPr/>
            </p:nvSpPr>
            <p:spPr>
              <a:xfrm>
                <a:off x="1156" y="1797"/>
                <a:ext cx="46" cy="45"/>
              </a:xfrm>
              <a:prstGeom prst="ellipse">
                <a:avLst/>
              </a:prstGeom>
              <a:solidFill>
                <a:schemeClr val="accent1"/>
              </a:solidFill>
              <a:ln w="12700" cap="sq" cmpd="sng">
                <a:solidFill>
                  <a:schemeClr val="tx1"/>
                </a:solidFill>
                <a:prstDash val="solid"/>
                <a:headEnd type="none" w="med" len="med"/>
                <a:tailEnd type="none" w="med" len="med"/>
              </a:ln>
            </p:spPr>
            <p:txBody>
              <a:bodyPr/>
              <a:p>
                <a:endParaRPr lang="zh-CN" altLang="en-US"/>
              </a:p>
            </p:txBody>
          </p:sp>
          <p:sp>
            <p:nvSpPr>
              <p:cNvPr id="179235" name="椭圆 179234"/>
              <p:cNvSpPr/>
              <p:nvPr/>
            </p:nvSpPr>
            <p:spPr>
              <a:xfrm>
                <a:off x="1429" y="1616"/>
                <a:ext cx="46" cy="45"/>
              </a:xfrm>
              <a:prstGeom prst="ellipse">
                <a:avLst/>
              </a:prstGeom>
              <a:solidFill>
                <a:schemeClr val="accent1"/>
              </a:solidFill>
              <a:ln w="12700" cap="sq" cmpd="sng">
                <a:solidFill>
                  <a:schemeClr val="tx1"/>
                </a:solidFill>
                <a:prstDash val="solid"/>
                <a:headEnd type="none" w="med" len="med"/>
                <a:tailEnd type="none" w="med" len="med"/>
              </a:ln>
            </p:spPr>
            <p:txBody>
              <a:bodyPr/>
              <a:p>
                <a:endParaRPr lang="zh-CN" altLang="en-US"/>
              </a:p>
            </p:txBody>
          </p:sp>
          <p:sp>
            <p:nvSpPr>
              <p:cNvPr id="179236" name="椭圆 179235"/>
              <p:cNvSpPr/>
              <p:nvPr/>
            </p:nvSpPr>
            <p:spPr>
              <a:xfrm>
                <a:off x="1791" y="1570"/>
                <a:ext cx="46" cy="45"/>
              </a:xfrm>
              <a:prstGeom prst="ellipse">
                <a:avLst/>
              </a:prstGeom>
              <a:solidFill>
                <a:schemeClr val="accent1"/>
              </a:solidFill>
              <a:ln w="12700" cap="sq" cmpd="sng">
                <a:solidFill>
                  <a:schemeClr val="tx1"/>
                </a:solidFill>
                <a:prstDash val="solid"/>
                <a:headEnd type="none" w="med" len="med"/>
                <a:tailEnd type="none" w="med" len="med"/>
              </a:ln>
            </p:spPr>
            <p:txBody>
              <a:bodyPr/>
              <a:p>
                <a:endParaRPr lang="zh-CN" altLang="en-US"/>
              </a:p>
            </p:txBody>
          </p:sp>
          <p:sp>
            <p:nvSpPr>
              <p:cNvPr id="179237" name="椭圆 179236"/>
              <p:cNvSpPr/>
              <p:nvPr/>
            </p:nvSpPr>
            <p:spPr>
              <a:xfrm>
                <a:off x="1927" y="1797"/>
                <a:ext cx="46" cy="45"/>
              </a:xfrm>
              <a:prstGeom prst="ellipse">
                <a:avLst/>
              </a:prstGeom>
              <a:solidFill>
                <a:schemeClr val="accent1"/>
              </a:solidFill>
              <a:ln w="12700" cap="sq" cmpd="sng">
                <a:solidFill>
                  <a:schemeClr val="tx1"/>
                </a:solidFill>
                <a:prstDash val="solid"/>
                <a:headEnd type="none" w="med" len="med"/>
                <a:tailEnd type="none" w="med" len="med"/>
              </a:ln>
            </p:spPr>
            <p:txBody>
              <a:bodyPr/>
              <a:p>
                <a:endParaRPr lang="zh-CN" altLang="en-US"/>
              </a:p>
            </p:txBody>
          </p:sp>
          <p:sp>
            <p:nvSpPr>
              <p:cNvPr id="179238" name="椭圆 179237"/>
              <p:cNvSpPr/>
              <p:nvPr/>
            </p:nvSpPr>
            <p:spPr>
              <a:xfrm>
                <a:off x="2109" y="2024"/>
                <a:ext cx="46" cy="45"/>
              </a:xfrm>
              <a:prstGeom prst="ellipse">
                <a:avLst/>
              </a:prstGeom>
              <a:solidFill>
                <a:schemeClr val="accent1"/>
              </a:solidFill>
              <a:ln w="12700" cap="sq" cmpd="sng">
                <a:solidFill>
                  <a:schemeClr val="tx1"/>
                </a:solidFill>
                <a:prstDash val="solid"/>
                <a:headEnd type="none" w="med" len="med"/>
                <a:tailEnd type="none" w="med" len="med"/>
              </a:ln>
            </p:spPr>
            <p:txBody>
              <a:bodyPr/>
              <a:p>
                <a:endParaRPr lang="zh-CN" altLang="en-US"/>
              </a:p>
            </p:txBody>
          </p:sp>
          <p:sp>
            <p:nvSpPr>
              <p:cNvPr id="179239" name="椭圆 179238"/>
              <p:cNvSpPr/>
              <p:nvPr/>
            </p:nvSpPr>
            <p:spPr>
              <a:xfrm>
                <a:off x="2245" y="2115"/>
                <a:ext cx="46" cy="45"/>
              </a:xfrm>
              <a:prstGeom prst="ellipse">
                <a:avLst/>
              </a:prstGeom>
              <a:solidFill>
                <a:schemeClr val="accent1"/>
              </a:solidFill>
              <a:ln w="12700" cap="sq" cmpd="sng">
                <a:solidFill>
                  <a:schemeClr val="tx1"/>
                </a:solidFill>
                <a:prstDash val="solid"/>
                <a:headEnd type="none" w="med" len="med"/>
                <a:tailEnd type="none" w="med" len="med"/>
              </a:ln>
            </p:spPr>
            <p:txBody>
              <a:bodyPr/>
              <a:p>
                <a:endParaRPr lang="zh-CN" altLang="en-US"/>
              </a:p>
            </p:txBody>
          </p:sp>
          <p:sp>
            <p:nvSpPr>
              <p:cNvPr id="179240" name="椭圆 179239"/>
              <p:cNvSpPr/>
              <p:nvPr/>
            </p:nvSpPr>
            <p:spPr>
              <a:xfrm>
                <a:off x="2426" y="2024"/>
                <a:ext cx="46" cy="45"/>
              </a:xfrm>
              <a:prstGeom prst="ellipse">
                <a:avLst/>
              </a:prstGeom>
              <a:solidFill>
                <a:schemeClr val="accent1"/>
              </a:solidFill>
              <a:ln w="12700" cap="sq" cmpd="sng">
                <a:solidFill>
                  <a:schemeClr val="tx1"/>
                </a:solidFill>
                <a:prstDash val="solid"/>
                <a:headEnd type="none" w="med" len="med"/>
                <a:tailEnd type="none" w="med" len="med"/>
              </a:ln>
            </p:spPr>
            <p:txBody>
              <a:bodyPr/>
              <a:p>
                <a:endParaRPr lang="zh-CN" altLang="en-US"/>
              </a:p>
            </p:txBody>
          </p:sp>
          <p:sp>
            <p:nvSpPr>
              <p:cNvPr id="179242" name="椭圆 179241"/>
              <p:cNvSpPr/>
              <p:nvPr/>
            </p:nvSpPr>
            <p:spPr>
              <a:xfrm>
                <a:off x="2608" y="1979"/>
                <a:ext cx="46" cy="45"/>
              </a:xfrm>
              <a:prstGeom prst="ellipse">
                <a:avLst/>
              </a:prstGeom>
              <a:solidFill>
                <a:schemeClr val="accent1"/>
              </a:solidFill>
              <a:ln w="12700" cap="sq" cmpd="sng">
                <a:solidFill>
                  <a:schemeClr val="tx1"/>
                </a:solidFill>
                <a:prstDash val="solid"/>
                <a:headEnd type="none" w="med" len="med"/>
                <a:tailEnd type="none" w="med" len="med"/>
              </a:ln>
            </p:spPr>
            <p:txBody>
              <a:bodyPr/>
              <a:p>
                <a:endParaRPr lang="zh-CN" altLang="en-US"/>
              </a:p>
            </p:txBody>
          </p:sp>
        </p:grpSp>
      </p:grpSp>
      <p:grpSp>
        <p:nvGrpSpPr>
          <p:cNvPr id="179257" name="组合 179256"/>
          <p:cNvGrpSpPr/>
          <p:nvPr/>
        </p:nvGrpSpPr>
        <p:grpSpPr>
          <a:xfrm>
            <a:off x="4787900" y="2349500"/>
            <a:ext cx="3097213" cy="1655763"/>
            <a:chOff x="3016" y="1298"/>
            <a:chExt cx="1951" cy="1043"/>
          </a:xfrm>
        </p:grpSpPr>
        <p:grpSp>
          <p:nvGrpSpPr>
            <p:cNvPr id="179218" name="组合 179217"/>
            <p:cNvGrpSpPr/>
            <p:nvPr/>
          </p:nvGrpSpPr>
          <p:grpSpPr>
            <a:xfrm>
              <a:off x="3016" y="1298"/>
              <a:ext cx="1951" cy="1043"/>
              <a:chOff x="3016" y="1298"/>
              <a:chExt cx="1951" cy="1043"/>
            </a:xfrm>
          </p:grpSpPr>
          <p:grpSp>
            <p:nvGrpSpPr>
              <p:cNvPr id="179211" name="组合 179210"/>
              <p:cNvGrpSpPr/>
              <p:nvPr/>
            </p:nvGrpSpPr>
            <p:grpSpPr>
              <a:xfrm>
                <a:off x="3016" y="1298"/>
                <a:ext cx="1951" cy="1043"/>
                <a:chOff x="748" y="1298"/>
                <a:chExt cx="1951" cy="1043"/>
              </a:xfrm>
            </p:grpSpPr>
            <p:sp>
              <p:nvSpPr>
                <p:cNvPr id="179212" name="直接连接符 179211"/>
                <p:cNvSpPr/>
                <p:nvPr/>
              </p:nvSpPr>
              <p:spPr>
                <a:xfrm>
                  <a:off x="748" y="2341"/>
                  <a:ext cx="1951" cy="0"/>
                </a:xfrm>
                <a:prstGeom prst="line">
                  <a:avLst/>
                </a:prstGeom>
                <a:ln w="12700" cap="sq" cmpd="sng">
                  <a:solidFill>
                    <a:schemeClr val="tx1"/>
                  </a:solidFill>
                  <a:prstDash val="solid"/>
                  <a:headEnd type="none" w="med" len="med"/>
                  <a:tailEnd type="none" w="med" len="med"/>
                </a:ln>
              </p:spPr>
            </p:sp>
            <p:sp>
              <p:nvSpPr>
                <p:cNvPr id="179213" name="直接连接符 179212"/>
                <p:cNvSpPr/>
                <p:nvPr/>
              </p:nvSpPr>
              <p:spPr>
                <a:xfrm flipV="1">
                  <a:off x="748" y="1298"/>
                  <a:ext cx="0" cy="1043"/>
                </a:xfrm>
                <a:prstGeom prst="line">
                  <a:avLst/>
                </a:prstGeom>
                <a:ln w="12700" cap="sq" cmpd="sng">
                  <a:solidFill>
                    <a:schemeClr val="tx1"/>
                  </a:solidFill>
                  <a:prstDash val="solid"/>
                  <a:headEnd type="none" w="med" len="med"/>
                  <a:tailEnd type="none" w="med" len="med"/>
                </a:ln>
              </p:spPr>
            </p:sp>
          </p:grpSp>
          <p:sp>
            <p:nvSpPr>
              <p:cNvPr id="179216" name="任意多边形 179215"/>
              <p:cNvSpPr/>
              <p:nvPr/>
            </p:nvSpPr>
            <p:spPr>
              <a:xfrm>
                <a:off x="3016" y="1525"/>
                <a:ext cx="1814" cy="507"/>
              </a:xfrm>
              <a:custGeom>
                <a:avLst/>
                <a:gdLst/>
                <a:ahLst/>
                <a:cxnLst/>
                <a:pathLst>
                  <a:path w="1814" h="507">
                    <a:moveTo>
                      <a:pt x="0" y="0"/>
                    </a:moveTo>
                    <a:cubicBezTo>
                      <a:pt x="49" y="11"/>
                      <a:pt x="98" y="22"/>
                      <a:pt x="136" y="45"/>
                    </a:cubicBezTo>
                    <a:cubicBezTo>
                      <a:pt x="174" y="68"/>
                      <a:pt x="174" y="98"/>
                      <a:pt x="227" y="136"/>
                    </a:cubicBezTo>
                    <a:cubicBezTo>
                      <a:pt x="280" y="174"/>
                      <a:pt x="371" y="272"/>
                      <a:pt x="454" y="272"/>
                    </a:cubicBezTo>
                    <a:cubicBezTo>
                      <a:pt x="537" y="272"/>
                      <a:pt x="658" y="166"/>
                      <a:pt x="726" y="136"/>
                    </a:cubicBezTo>
                    <a:cubicBezTo>
                      <a:pt x="794" y="106"/>
                      <a:pt x="824" y="91"/>
                      <a:pt x="862" y="91"/>
                    </a:cubicBezTo>
                    <a:cubicBezTo>
                      <a:pt x="900" y="91"/>
                      <a:pt x="915" y="98"/>
                      <a:pt x="953" y="136"/>
                    </a:cubicBezTo>
                    <a:cubicBezTo>
                      <a:pt x="991" y="174"/>
                      <a:pt x="1006" y="257"/>
                      <a:pt x="1089" y="317"/>
                    </a:cubicBezTo>
                    <a:cubicBezTo>
                      <a:pt x="1172" y="377"/>
                      <a:pt x="1354" y="491"/>
                      <a:pt x="1452" y="499"/>
                    </a:cubicBezTo>
                    <a:cubicBezTo>
                      <a:pt x="1550" y="507"/>
                      <a:pt x="1618" y="393"/>
                      <a:pt x="1678" y="363"/>
                    </a:cubicBezTo>
                    <a:cubicBezTo>
                      <a:pt x="1738" y="333"/>
                      <a:pt x="1791" y="325"/>
                      <a:pt x="1814" y="317"/>
                    </a:cubicBezTo>
                  </a:path>
                </a:pathLst>
              </a:custGeom>
              <a:noFill/>
              <a:ln w="12700" cap="sq" cmpd="sng">
                <a:solidFill>
                  <a:schemeClr val="tx1">
                    <a:alpha val="100000"/>
                  </a:schemeClr>
                </a:solidFill>
                <a:prstDash val="solid"/>
                <a:headEnd type="none" w="med" len="med"/>
                <a:tailEnd type="none" w="med" len="med"/>
              </a:ln>
            </p:spPr>
            <p:txBody>
              <a:bodyPr/>
              <a:p>
                <a:endParaRPr lang="zh-CN" altLang="en-US"/>
              </a:p>
            </p:txBody>
          </p:sp>
        </p:grpSp>
        <p:grpSp>
          <p:nvGrpSpPr>
            <p:cNvPr id="179256" name="组合 179255"/>
            <p:cNvGrpSpPr/>
            <p:nvPr/>
          </p:nvGrpSpPr>
          <p:grpSpPr>
            <a:xfrm>
              <a:off x="3016" y="1525"/>
              <a:ext cx="1815" cy="426"/>
              <a:chOff x="2982" y="1524"/>
              <a:chExt cx="1815" cy="426"/>
            </a:xfrm>
          </p:grpSpPr>
          <p:sp>
            <p:nvSpPr>
              <p:cNvPr id="179241" name="椭圆 179240"/>
              <p:cNvSpPr/>
              <p:nvPr/>
            </p:nvSpPr>
            <p:spPr>
              <a:xfrm>
                <a:off x="3980" y="1694"/>
                <a:ext cx="46" cy="42"/>
              </a:xfrm>
              <a:prstGeom prst="ellipse">
                <a:avLst/>
              </a:prstGeom>
              <a:solidFill>
                <a:schemeClr val="accent1"/>
              </a:solidFill>
              <a:ln w="12700" cap="sq" cmpd="sng">
                <a:solidFill>
                  <a:schemeClr val="tx1"/>
                </a:solidFill>
                <a:prstDash val="solid"/>
                <a:headEnd type="none" w="med" len="med"/>
                <a:tailEnd type="none" w="med" len="med"/>
              </a:ln>
            </p:spPr>
            <p:txBody>
              <a:bodyPr/>
              <a:p>
                <a:endParaRPr lang="zh-CN" altLang="en-US"/>
              </a:p>
            </p:txBody>
          </p:sp>
          <p:sp>
            <p:nvSpPr>
              <p:cNvPr id="179243" name="椭圆 179242"/>
              <p:cNvSpPr/>
              <p:nvPr/>
            </p:nvSpPr>
            <p:spPr>
              <a:xfrm>
                <a:off x="4025" y="1780"/>
                <a:ext cx="46" cy="42"/>
              </a:xfrm>
              <a:prstGeom prst="ellipse">
                <a:avLst/>
              </a:prstGeom>
              <a:solidFill>
                <a:schemeClr val="accent1"/>
              </a:solidFill>
              <a:ln w="12700" cap="sq" cmpd="sng">
                <a:solidFill>
                  <a:schemeClr val="tx1"/>
                </a:solidFill>
                <a:prstDash val="solid"/>
                <a:headEnd type="none" w="med" len="med"/>
                <a:tailEnd type="none" w="med" len="med"/>
              </a:ln>
            </p:spPr>
            <p:txBody>
              <a:bodyPr/>
              <a:p>
                <a:endParaRPr lang="zh-CN" altLang="en-US"/>
              </a:p>
            </p:txBody>
          </p:sp>
          <p:sp>
            <p:nvSpPr>
              <p:cNvPr id="179244" name="椭圆 179243"/>
              <p:cNvSpPr/>
              <p:nvPr/>
            </p:nvSpPr>
            <p:spPr>
              <a:xfrm>
                <a:off x="2982" y="1524"/>
                <a:ext cx="46" cy="42"/>
              </a:xfrm>
              <a:prstGeom prst="ellipse">
                <a:avLst/>
              </a:prstGeom>
              <a:solidFill>
                <a:schemeClr val="accent1"/>
              </a:solidFill>
              <a:ln w="12700" cap="sq" cmpd="sng">
                <a:solidFill>
                  <a:schemeClr val="tx1"/>
                </a:solidFill>
                <a:prstDash val="solid"/>
                <a:headEnd type="none" w="med" len="med"/>
                <a:tailEnd type="none" w="med" len="med"/>
              </a:ln>
            </p:spPr>
            <p:txBody>
              <a:bodyPr/>
              <a:p>
                <a:endParaRPr lang="zh-CN" altLang="en-US"/>
              </a:p>
            </p:txBody>
          </p:sp>
          <p:sp>
            <p:nvSpPr>
              <p:cNvPr id="179245" name="椭圆 179244"/>
              <p:cNvSpPr/>
              <p:nvPr/>
            </p:nvSpPr>
            <p:spPr>
              <a:xfrm>
                <a:off x="3662" y="1652"/>
                <a:ext cx="46" cy="42"/>
              </a:xfrm>
              <a:prstGeom prst="ellipse">
                <a:avLst/>
              </a:prstGeom>
              <a:solidFill>
                <a:schemeClr val="accent1"/>
              </a:solidFill>
              <a:ln w="12700" cap="sq" cmpd="sng">
                <a:solidFill>
                  <a:schemeClr val="tx1"/>
                </a:solidFill>
                <a:prstDash val="solid"/>
                <a:headEnd type="none" w="med" len="med"/>
                <a:tailEnd type="none" w="med" len="med"/>
              </a:ln>
            </p:spPr>
            <p:txBody>
              <a:bodyPr/>
              <a:p>
                <a:endParaRPr lang="zh-CN" altLang="en-US"/>
              </a:p>
            </p:txBody>
          </p:sp>
          <p:sp>
            <p:nvSpPr>
              <p:cNvPr id="179246" name="椭圆 179245"/>
              <p:cNvSpPr/>
              <p:nvPr/>
            </p:nvSpPr>
            <p:spPr>
              <a:xfrm>
                <a:off x="4524" y="1908"/>
                <a:ext cx="46" cy="42"/>
              </a:xfrm>
              <a:prstGeom prst="ellipse">
                <a:avLst/>
              </a:prstGeom>
              <a:solidFill>
                <a:schemeClr val="accent1"/>
              </a:solidFill>
              <a:ln w="12700" cap="sq" cmpd="sng">
                <a:solidFill>
                  <a:schemeClr val="tx1"/>
                </a:solidFill>
                <a:prstDash val="solid"/>
                <a:headEnd type="none" w="med" len="med"/>
                <a:tailEnd type="none" w="med" len="med"/>
              </a:ln>
            </p:spPr>
            <p:txBody>
              <a:bodyPr/>
              <a:p>
                <a:endParaRPr lang="zh-CN" altLang="en-US"/>
              </a:p>
            </p:txBody>
          </p:sp>
          <p:sp>
            <p:nvSpPr>
              <p:cNvPr id="179247" name="椭圆 179246"/>
              <p:cNvSpPr/>
              <p:nvPr/>
            </p:nvSpPr>
            <p:spPr>
              <a:xfrm>
                <a:off x="4751" y="1822"/>
                <a:ext cx="46" cy="42"/>
              </a:xfrm>
              <a:prstGeom prst="ellipse">
                <a:avLst/>
              </a:prstGeom>
              <a:solidFill>
                <a:schemeClr val="accent1"/>
              </a:solidFill>
              <a:ln w="12700" cap="sq" cmpd="sng">
                <a:solidFill>
                  <a:schemeClr val="tx1"/>
                </a:solidFill>
                <a:prstDash val="solid"/>
                <a:headEnd type="none" w="med" len="med"/>
                <a:tailEnd type="none" w="med" len="med"/>
              </a:ln>
            </p:spPr>
            <p:txBody>
              <a:bodyPr/>
              <a:p>
                <a:endParaRPr lang="zh-CN" altLang="en-US"/>
              </a:p>
            </p:txBody>
          </p:sp>
          <p:sp>
            <p:nvSpPr>
              <p:cNvPr id="179248" name="椭圆 179247"/>
              <p:cNvSpPr/>
              <p:nvPr/>
            </p:nvSpPr>
            <p:spPr>
              <a:xfrm>
                <a:off x="3889" y="1609"/>
                <a:ext cx="46" cy="43"/>
              </a:xfrm>
              <a:prstGeom prst="ellipse">
                <a:avLst/>
              </a:prstGeom>
              <a:solidFill>
                <a:schemeClr val="accent1"/>
              </a:solidFill>
              <a:ln w="12700" cap="sq" cmpd="sng">
                <a:solidFill>
                  <a:schemeClr val="tx1"/>
                </a:solidFill>
                <a:prstDash val="solid"/>
                <a:headEnd type="none" w="med" len="med"/>
                <a:tailEnd type="none" w="med" len="med"/>
              </a:ln>
            </p:spPr>
            <p:txBody>
              <a:bodyPr/>
              <a:p>
                <a:endParaRPr lang="zh-CN" altLang="en-US"/>
              </a:p>
            </p:txBody>
          </p:sp>
          <p:sp>
            <p:nvSpPr>
              <p:cNvPr id="179249" name="椭圆 179248"/>
              <p:cNvSpPr/>
              <p:nvPr/>
            </p:nvSpPr>
            <p:spPr>
              <a:xfrm>
                <a:off x="3164" y="1609"/>
                <a:ext cx="46" cy="43"/>
              </a:xfrm>
              <a:prstGeom prst="ellipse">
                <a:avLst/>
              </a:prstGeom>
              <a:solidFill>
                <a:schemeClr val="accent1"/>
              </a:solidFill>
              <a:ln w="12700" cap="sq" cmpd="sng">
                <a:solidFill>
                  <a:schemeClr val="tx1"/>
                </a:solidFill>
                <a:prstDash val="solid"/>
                <a:headEnd type="none" w="med" len="med"/>
                <a:tailEnd type="none" w="med" len="med"/>
              </a:ln>
            </p:spPr>
            <p:txBody>
              <a:bodyPr/>
              <a:p>
                <a:endParaRPr lang="zh-CN" altLang="en-US"/>
              </a:p>
            </p:txBody>
          </p:sp>
          <p:sp>
            <p:nvSpPr>
              <p:cNvPr id="179250" name="椭圆 179249"/>
              <p:cNvSpPr/>
              <p:nvPr/>
            </p:nvSpPr>
            <p:spPr>
              <a:xfrm>
                <a:off x="3073" y="1524"/>
                <a:ext cx="46" cy="42"/>
              </a:xfrm>
              <a:prstGeom prst="ellipse">
                <a:avLst/>
              </a:prstGeom>
              <a:solidFill>
                <a:schemeClr val="accent1"/>
              </a:solidFill>
              <a:ln w="12700" cap="sq" cmpd="sng">
                <a:solidFill>
                  <a:schemeClr val="tx1"/>
                </a:solidFill>
                <a:prstDash val="solid"/>
                <a:headEnd type="none" w="med" len="med"/>
                <a:tailEnd type="none" w="med" len="med"/>
              </a:ln>
            </p:spPr>
            <p:txBody>
              <a:bodyPr/>
              <a:p>
                <a:endParaRPr lang="zh-CN" altLang="en-US"/>
              </a:p>
            </p:txBody>
          </p:sp>
          <p:sp>
            <p:nvSpPr>
              <p:cNvPr id="179251" name="椭圆 179250"/>
              <p:cNvSpPr/>
              <p:nvPr/>
            </p:nvSpPr>
            <p:spPr>
              <a:xfrm>
                <a:off x="3753" y="1609"/>
                <a:ext cx="46" cy="43"/>
              </a:xfrm>
              <a:prstGeom prst="ellipse">
                <a:avLst/>
              </a:prstGeom>
              <a:solidFill>
                <a:schemeClr val="accent1"/>
              </a:solidFill>
              <a:ln w="12700" cap="sq" cmpd="sng">
                <a:solidFill>
                  <a:schemeClr val="tx1"/>
                </a:solidFill>
                <a:prstDash val="solid"/>
                <a:headEnd type="none" w="med" len="med"/>
                <a:tailEnd type="none" w="med" len="med"/>
              </a:ln>
            </p:spPr>
            <p:txBody>
              <a:bodyPr/>
              <a:p>
                <a:endParaRPr lang="zh-CN" altLang="en-US"/>
              </a:p>
            </p:txBody>
          </p:sp>
          <p:sp>
            <p:nvSpPr>
              <p:cNvPr id="179252" name="椭圆 179251"/>
              <p:cNvSpPr/>
              <p:nvPr/>
            </p:nvSpPr>
            <p:spPr>
              <a:xfrm>
                <a:off x="4615" y="1865"/>
                <a:ext cx="46" cy="43"/>
              </a:xfrm>
              <a:prstGeom prst="ellipse">
                <a:avLst/>
              </a:prstGeom>
              <a:solidFill>
                <a:schemeClr val="accent1"/>
              </a:solidFill>
              <a:ln w="12700" cap="sq" cmpd="sng">
                <a:solidFill>
                  <a:schemeClr val="tx1"/>
                </a:solidFill>
                <a:prstDash val="solid"/>
                <a:headEnd type="none" w="med" len="med"/>
                <a:tailEnd type="none" w="med" len="med"/>
              </a:ln>
            </p:spPr>
            <p:txBody>
              <a:bodyPr/>
              <a:p>
                <a:endParaRPr lang="zh-CN" altLang="en-US"/>
              </a:p>
            </p:txBody>
          </p:sp>
        </p:grpSp>
      </p:grpSp>
      <p:sp>
        <p:nvSpPr>
          <p:cNvPr id="179258" name="文本框 179257"/>
          <p:cNvSpPr txBox="1"/>
          <p:nvPr/>
        </p:nvSpPr>
        <p:spPr>
          <a:xfrm>
            <a:off x="395288" y="1916113"/>
            <a:ext cx="7416800" cy="366712"/>
          </a:xfrm>
          <a:prstGeom prst="rect">
            <a:avLst/>
          </a:prstGeom>
          <a:noFill/>
          <a:ln w="12700">
            <a:noFill/>
          </a:ln>
        </p:spPr>
        <p:txBody>
          <a:bodyPr>
            <a:spAutoFit/>
          </a:bodyPr>
          <a:p>
            <a:pPr>
              <a:spcBef>
                <a:spcPct val="50000"/>
              </a:spcBef>
            </a:pPr>
            <a:r>
              <a:rPr lang="en-US" altLang="zh-CN" dirty="0">
                <a:latin typeface="Arial" panose="020B0604020202020204" pitchFamily="34" charset="0"/>
              </a:rPr>
              <a:t>   </a:t>
            </a:r>
            <a:r>
              <a:rPr lang="en-US" altLang="zh-CN">
                <a:latin typeface="Arial" panose="020B0604020202020204" pitchFamily="34" charset="0"/>
              </a:rPr>
              <a:t>Solution Quality                                   Solution Quality</a:t>
            </a:r>
            <a:endParaRPr lang="en-US" altLang="zh-CN">
              <a:latin typeface="Arial" panose="020B0604020202020204" pitchFamily="34" charset="0"/>
            </a:endParaRPr>
          </a:p>
        </p:txBody>
      </p:sp>
      <p:sp>
        <p:nvSpPr>
          <p:cNvPr id="179260" name="文本框 179259"/>
          <p:cNvSpPr txBox="1"/>
          <p:nvPr/>
        </p:nvSpPr>
        <p:spPr>
          <a:xfrm>
            <a:off x="684213" y="4149725"/>
            <a:ext cx="7920037" cy="2017713"/>
          </a:xfrm>
          <a:prstGeom prst="rect">
            <a:avLst/>
          </a:prstGeom>
          <a:noFill/>
          <a:ln w="12700">
            <a:noFill/>
          </a:ln>
        </p:spPr>
        <p:txBody>
          <a:bodyPr>
            <a:spAutoFit/>
          </a:bodyPr>
          <a:p>
            <a:pPr>
              <a:spcBef>
                <a:spcPct val="50000"/>
              </a:spcBef>
            </a:pPr>
            <a:r>
              <a:rPr lang="en-US" altLang="zh-CN" dirty="0">
                <a:latin typeface="Arial" panose="020B0604020202020204" pitchFamily="34" charset="0"/>
              </a:rPr>
              <a:t>                     </a:t>
            </a:r>
            <a:r>
              <a:rPr lang="en-US" altLang="zh-CN">
                <a:latin typeface="Arial" panose="020B0604020202020204" pitchFamily="34" charset="0"/>
              </a:rPr>
              <a:t>Search  Space                                Search  Space</a:t>
            </a:r>
            <a:endParaRPr lang="en-US" altLang="zh-CN">
              <a:latin typeface="Arial" panose="020B0604020202020204" pitchFamily="34" charset="0"/>
            </a:endParaRPr>
          </a:p>
          <a:p>
            <a:pPr>
              <a:spcBef>
                <a:spcPct val="50000"/>
              </a:spcBef>
            </a:pPr>
            <a:r>
              <a:rPr lang="en-US" altLang="zh-CN">
                <a:latin typeface="Arial" panose="020B0604020202020204" pitchFamily="34" charset="0"/>
              </a:rPr>
              <a:t>         a. The beginning search space          b. The search space after n </a:t>
            </a:r>
            <a:endParaRPr lang="en-US" altLang="zh-CN">
              <a:latin typeface="Arial" panose="020B0604020202020204" pitchFamily="34" charset="0"/>
            </a:endParaRPr>
          </a:p>
          <a:p>
            <a:pPr>
              <a:spcBef>
                <a:spcPct val="50000"/>
              </a:spcBef>
            </a:pPr>
            <a:r>
              <a:rPr lang="en-US" altLang="zh-CN">
                <a:latin typeface="Arial" panose="020B0604020202020204" pitchFamily="34" charset="0"/>
              </a:rPr>
              <a:t>                                                                         generations</a:t>
            </a:r>
            <a:endParaRPr lang="en-US" altLang="zh-CN">
              <a:latin typeface="Arial" panose="020B0604020202020204" pitchFamily="34" charset="0"/>
            </a:endParaRPr>
          </a:p>
          <a:p>
            <a:pPr>
              <a:spcBef>
                <a:spcPct val="50000"/>
              </a:spcBef>
            </a:pPr>
            <a:r>
              <a:rPr lang="en-US" altLang="zh-CN">
                <a:latin typeface="Arial" panose="020B0604020202020204" pitchFamily="34" charset="0"/>
              </a:rPr>
              <a:t>        Figure 12.2      Genetic algorithms visualized as parallel hill</a:t>
            </a:r>
            <a:endParaRPr lang="en-US" altLang="zh-CN">
              <a:latin typeface="Arial" panose="020B0604020202020204" pitchFamily="34" charset="0"/>
            </a:endParaRPr>
          </a:p>
          <a:p>
            <a:pPr>
              <a:spcBef>
                <a:spcPct val="50000"/>
              </a:spcBef>
            </a:pPr>
            <a:r>
              <a:rPr lang="en-US" altLang="zh-CN">
                <a:latin typeface="Arial" panose="020B0604020202020204" pitchFamily="34" charset="0"/>
              </a:rPr>
              <a:t>                                 climbing, adapted from Holland (1986).</a:t>
            </a:r>
            <a:endParaRPr lang="en-US" altLang="zh-CN">
              <a:latin typeface="Arial" panose="020B0604020202020204" pitchFamily="34" charset="0"/>
            </a:endParaRPr>
          </a:p>
        </p:txBody>
      </p:sp>
      <p:sp>
        <p:nvSpPr>
          <p:cNvPr id="2" name="文本框 1"/>
          <p:cNvSpPr txBox="1"/>
          <p:nvPr/>
        </p:nvSpPr>
        <p:spPr>
          <a:xfrm>
            <a:off x="971550" y="836930"/>
            <a:ext cx="6842125" cy="922020"/>
          </a:xfrm>
          <a:prstGeom prst="rect">
            <a:avLst/>
          </a:prstGeom>
          <a:noFill/>
        </p:spPr>
        <p:txBody>
          <a:bodyPr wrap="square" rtlCol="0">
            <a:spAutoFit/>
          </a:bodyPr>
          <a:p>
            <a:r>
              <a:rPr lang="zh-CN" altLang="en-US"/>
              <a:t>水平轴代表解空间中的可能点，垂直轴反应这些解的质量。可以看到，开始时，候选解分布在可能的解空间。经过几代的进化后，他们趋向聚集在质量较高的区域。</a:t>
            </a:r>
            <a:endParaRPr lang="zh-CN" altLang="en-US"/>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76130" name="标题 176129"/>
          <p:cNvSpPr>
            <a:spLocks noGrp="1" noRot="1"/>
          </p:cNvSpPr>
          <p:nvPr>
            <p:ph type="title"/>
          </p:nvPr>
        </p:nvSpPr>
        <p:spPr/>
        <p:txBody>
          <a:bodyPr anchor="ctr" anchorCtr="0"/>
          <a:p>
            <a:endParaRPr dirty="0"/>
          </a:p>
        </p:txBody>
      </p:sp>
      <p:sp>
        <p:nvSpPr>
          <p:cNvPr id="176131" name="文本占位符 176130"/>
          <p:cNvSpPr>
            <a:spLocks noGrp="1" noRot="1"/>
          </p:cNvSpPr>
          <p:nvPr>
            <p:ph type="body" idx="1"/>
          </p:nvPr>
        </p:nvSpPr>
        <p:spPr/>
        <p:txBody>
          <a:bodyPr/>
          <a:p>
            <a:r>
              <a:rPr lang="en-US" altLang="zh-CN" sz="2400"/>
              <a:t>Note also that genetic algorithms, unlike sequential forms of hill climbing, as in Section 4.1, </a:t>
            </a:r>
            <a:r>
              <a:rPr lang="en-US" altLang="zh-CN" sz="2400">
                <a:solidFill>
                  <a:srgbClr val="FF0000"/>
                </a:solidFill>
              </a:rPr>
              <a:t>do not immediately discard unpromising solutions.</a:t>
            </a:r>
            <a:r>
              <a:rPr lang="en-US" altLang="zh-CN" sz="2400"/>
              <a:t> Through genetic operations, </a:t>
            </a:r>
            <a:r>
              <a:rPr lang="en-US" altLang="zh-CN" sz="2400">
                <a:solidFill>
                  <a:srgbClr val="FF0000"/>
                </a:solidFill>
              </a:rPr>
              <a:t>even weak solutions may continue to contribute to the makeup of future candidate solutions</a:t>
            </a:r>
            <a:r>
              <a:rPr lang="en-US" altLang="zh-CN" sz="2400"/>
              <a:t>.</a:t>
            </a:r>
            <a:endParaRPr lang="en-US" altLang="zh-CN" sz="2400"/>
          </a:p>
          <a:p>
            <a:r>
              <a:rPr lang="en-US" altLang="zh-CN" sz="2400"/>
              <a:t>Another difference between genetic algorithms and the state space heuristics presented in Chapter 4 is the analysis of the present-state/goal-state difference.</a:t>
            </a:r>
            <a:endParaRPr lang="en-US" altLang="zh-CN" sz="240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5346" name="标题 185345"/>
          <p:cNvSpPr>
            <a:spLocks noGrp="1" noRot="1"/>
          </p:cNvSpPr>
          <p:nvPr>
            <p:ph type="title"/>
          </p:nvPr>
        </p:nvSpPr>
        <p:spPr/>
        <p:txBody>
          <a:bodyPr anchor="ctr" anchorCtr="0"/>
          <a:p>
            <a:endParaRPr dirty="0"/>
          </a:p>
        </p:txBody>
      </p:sp>
      <p:sp>
        <p:nvSpPr>
          <p:cNvPr id="185347" name="文本占位符 185346"/>
          <p:cNvSpPr>
            <a:spLocks noGrp="1" noRot="1"/>
          </p:cNvSpPr>
          <p:nvPr>
            <p:ph type="body" idx="1"/>
          </p:nvPr>
        </p:nvSpPr>
        <p:spPr>
          <a:xfrm>
            <a:off x="304800" y="1981200"/>
            <a:ext cx="8540750" cy="4471988"/>
          </a:xfrm>
        </p:spPr>
        <p:txBody>
          <a:bodyPr/>
          <a:p>
            <a:r>
              <a:rPr lang="en-US" altLang="zh-CN" sz="2400"/>
              <a:t>An important source of the genetic algorithm’s power is the implicit parallelism inherent in evolutionary operators. In comparison with state space search and an ordered open list, search moves in parallel, operating on entire families of potential solutions. By restricting the reproduction of weaker candidates, genetic algorithms may not only eliminate that solution, but all of its descendants.</a:t>
            </a:r>
            <a:endParaRPr lang="en-US" altLang="zh-CN" sz="2400"/>
          </a:p>
          <a:p>
            <a:r>
              <a:rPr lang="en-US" altLang="zh-CN" sz="2400"/>
              <a:t>As genetic algorithms are more widely used in applied problem solving as well as in scientific modeling, there is increasing in attempts to understand their theoretical foundations. Several questions that naturally arise are:</a:t>
            </a:r>
            <a:endParaRPr lang="en-US" altLang="zh-CN" sz="2400"/>
          </a:p>
        </p:txBody>
      </p:sp>
      <p:pic>
        <p:nvPicPr>
          <p:cNvPr id="2" name="图片 1"/>
          <p:cNvPicPr>
            <a:picLocks noChangeAspect="1"/>
          </p:cNvPicPr>
          <p:nvPr/>
        </p:nvPicPr>
        <p:blipFill>
          <a:blip r:embed="rId1"/>
          <a:stretch>
            <a:fillRect/>
          </a:stretch>
        </p:blipFill>
        <p:spPr>
          <a:xfrm>
            <a:off x="971550" y="1268730"/>
            <a:ext cx="6666865" cy="659130"/>
          </a:xfrm>
          <a:prstGeom prst="rect">
            <a:avLst/>
          </a:prstGeom>
        </p:spPr>
      </p:pic>
      <p:pic>
        <p:nvPicPr>
          <p:cNvPr id="3" name="图片 2"/>
          <p:cNvPicPr>
            <a:picLocks noChangeAspect="1"/>
          </p:cNvPicPr>
          <p:nvPr/>
        </p:nvPicPr>
        <p:blipFill>
          <a:blip r:embed="rId2"/>
          <a:stretch>
            <a:fillRect/>
          </a:stretch>
        </p:blipFill>
        <p:spPr>
          <a:xfrm>
            <a:off x="1115695" y="6093460"/>
            <a:ext cx="6976110" cy="45275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8482" name="标题 148481"/>
          <p:cNvSpPr>
            <a:spLocks noGrp="1" noRot="1"/>
          </p:cNvSpPr>
          <p:nvPr>
            <p:ph type="title"/>
          </p:nvPr>
        </p:nvSpPr>
        <p:spPr/>
        <p:txBody>
          <a:bodyPr anchor="ctr" anchorCtr="0"/>
          <a:p>
            <a:endParaRPr dirty="0"/>
          </a:p>
        </p:txBody>
      </p:sp>
      <p:sp>
        <p:nvSpPr>
          <p:cNvPr id="148483" name="文本占位符 148482"/>
          <p:cNvSpPr>
            <a:spLocks noGrp="1" noRot="1"/>
          </p:cNvSpPr>
          <p:nvPr>
            <p:ph type="body" idx="1"/>
          </p:nvPr>
        </p:nvSpPr>
        <p:spPr/>
        <p:txBody>
          <a:bodyPr/>
          <a:p>
            <a:r>
              <a:rPr lang="en-US" altLang="zh-CN" sz="2400"/>
              <a:t>In Section 12.1 we introduce evolutionary or biology-based models with genetic algorithms.</a:t>
            </a:r>
            <a:endParaRPr lang="en-US" altLang="zh-CN" sz="2400"/>
          </a:p>
          <a:p>
            <a:r>
              <a:rPr lang="en-US" altLang="zh-CN" sz="2400"/>
              <a:t>In Section 12.2 we present classifier systems and genetic programming.</a:t>
            </a:r>
            <a:endParaRPr lang="en-US" altLang="zh-CN" sz="2400"/>
          </a:p>
          <a:p>
            <a:r>
              <a:rPr lang="en-US" altLang="zh-CN" sz="2400"/>
              <a:t>In Section 12.3 we present artificial life.</a:t>
            </a:r>
            <a:endParaRPr lang="en-US" altLang="zh-CN" sz="240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6370" name="标题 186369"/>
          <p:cNvSpPr>
            <a:spLocks noGrp="1" noRot="1"/>
          </p:cNvSpPr>
          <p:nvPr>
            <p:ph type="title"/>
          </p:nvPr>
        </p:nvSpPr>
        <p:spPr/>
        <p:txBody>
          <a:bodyPr anchor="ctr" anchorCtr="0"/>
          <a:p>
            <a:endParaRPr dirty="0"/>
          </a:p>
        </p:txBody>
      </p:sp>
      <p:sp>
        <p:nvSpPr>
          <p:cNvPr id="186371" name="文本占位符 186370"/>
          <p:cNvSpPr>
            <a:spLocks noGrp="1" noRot="1"/>
          </p:cNvSpPr>
          <p:nvPr>
            <p:ph type="body" idx="1"/>
          </p:nvPr>
        </p:nvSpPr>
        <p:spPr/>
        <p:txBody>
          <a:bodyPr/>
          <a:p>
            <a:r>
              <a:rPr lang="en-US" altLang="zh-CN" sz="2400"/>
              <a:t>1. Can we characterize types of problems for which GAs will perform well?</a:t>
            </a:r>
            <a:endParaRPr lang="en-US" altLang="zh-CN" sz="2400"/>
          </a:p>
          <a:p>
            <a:r>
              <a:rPr lang="en-US" altLang="zh-CN" sz="2400"/>
              <a:t>2. For what problem types do they perform poorly?</a:t>
            </a:r>
            <a:endParaRPr lang="en-US" altLang="zh-CN" sz="2400"/>
          </a:p>
          <a:p>
            <a:r>
              <a:rPr lang="en-US" altLang="zh-CN" sz="2400"/>
              <a:t>3. What does it even “mean” for a GAto perform well or poorly for a problem type?</a:t>
            </a:r>
            <a:endParaRPr lang="en-US" altLang="zh-CN" sz="2400"/>
          </a:p>
          <a:p>
            <a:r>
              <a:rPr lang="en-US" altLang="zh-CN" sz="2400"/>
              <a:t>4. Are there any laws that can describe the macrolevel of behavior of Gas? In particular, are there any predictions that can be made about the changes in fitness of subgroups of the population over time?</a:t>
            </a:r>
            <a:endParaRPr lang="en-US" altLang="zh-CN" sz="2400"/>
          </a:p>
        </p:txBody>
      </p:sp>
      <p:pic>
        <p:nvPicPr>
          <p:cNvPr id="2" name="图片 1"/>
          <p:cNvPicPr>
            <a:picLocks noChangeAspect="1"/>
          </p:cNvPicPr>
          <p:nvPr/>
        </p:nvPicPr>
        <p:blipFill>
          <a:blip r:embed="rId1"/>
          <a:stretch>
            <a:fillRect/>
          </a:stretch>
        </p:blipFill>
        <p:spPr>
          <a:xfrm>
            <a:off x="539750" y="621030"/>
            <a:ext cx="7891780" cy="1297305"/>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p:sp>
        <p:nvSpPr>
          <p:cNvPr id="187394" name="标题 187393"/>
          <p:cNvSpPr>
            <a:spLocks noGrp="1" noRot="1"/>
          </p:cNvSpPr>
          <p:nvPr>
            <p:ph type="title"/>
          </p:nvPr>
        </p:nvSpPr>
        <p:spPr/>
        <p:txBody>
          <a:bodyPr anchor="ctr" anchorCtr="0"/>
          <a:p>
            <a:endParaRPr dirty="0"/>
          </a:p>
        </p:txBody>
      </p:sp>
      <p:sp>
        <p:nvSpPr>
          <p:cNvPr id="187395" name="文本占位符 187394"/>
          <p:cNvSpPr>
            <a:spLocks noGrp="1" noRot="1"/>
          </p:cNvSpPr>
          <p:nvPr>
            <p:ph type="body" idx="1"/>
          </p:nvPr>
        </p:nvSpPr>
        <p:spPr/>
        <p:txBody>
          <a:bodyPr/>
          <a:p>
            <a:r>
              <a:rPr lang="en-US" altLang="zh-CN" sz="2400"/>
              <a:t>5. Is there any way to describe the differential effects of different genetic operators, crossover, mutation, inversion, etc., over time?</a:t>
            </a:r>
            <a:endParaRPr lang="en-US" altLang="zh-CN" sz="2400"/>
          </a:p>
          <a:p>
            <a:r>
              <a:rPr lang="en-US" altLang="zh-CN" sz="2400"/>
              <a:t>6. Under what circumstances (what problems and what genetic operators) will Gas perform better than traditional AI search methods?</a:t>
            </a:r>
            <a:endParaRPr lang="en-US" altLang="zh-CN" sz="2400"/>
          </a:p>
        </p:txBody>
      </p:sp>
      <p:pic>
        <p:nvPicPr>
          <p:cNvPr id="3" name="图片 2"/>
          <p:cNvPicPr>
            <a:picLocks noChangeAspect="1"/>
          </p:cNvPicPr>
          <p:nvPr/>
        </p:nvPicPr>
        <p:blipFill>
          <a:blip r:embed="rId1"/>
          <a:stretch>
            <a:fillRect/>
          </a:stretch>
        </p:blipFill>
        <p:spPr>
          <a:xfrm>
            <a:off x="179705" y="4509135"/>
            <a:ext cx="8698865" cy="842645"/>
          </a:xfrm>
          <a:prstGeom prst="rect">
            <a:avLst/>
          </a:prstGeom>
        </p:spPr>
      </p:pic>
    </p:spTree>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8418" name="标题 188417"/>
          <p:cNvSpPr>
            <a:spLocks noGrp="1" noRot="1"/>
          </p:cNvSpPr>
          <p:nvPr>
            <p:ph type="title"/>
          </p:nvPr>
        </p:nvSpPr>
        <p:spPr/>
        <p:txBody>
          <a:bodyPr anchor="ctr" anchorCtr="0"/>
          <a:p>
            <a:r>
              <a:rPr lang="en-US" altLang="zh-CN" sz="3200"/>
              <a:t>12.2 Classifier Systems and Genetic Programming</a:t>
            </a:r>
            <a:endParaRPr lang="en-US" altLang="zh-CN" sz="3200"/>
          </a:p>
        </p:txBody>
      </p:sp>
      <p:sp>
        <p:nvSpPr>
          <p:cNvPr id="188419" name="文本占位符 188418"/>
          <p:cNvSpPr>
            <a:spLocks noGrp="1" noRot="1"/>
          </p:cNvSpPr>
          <p:nvPr>
            <p:ph type="body" idx="1"/>
          </p:nvPr>
        </p:nvSpPr>
        <p:spPr/>
        <p:txBody>
          <a:bodyPr/>
          <a:p>
            <a:endParaRPr lang="en-US" altLang="zh-CN" sz="2400"/>
          </a:p>
          <a:p>
            <a:endParaRPr lang="en-US" altLang="zh-CN" sz="2400"/>
          </a:p>
          <a:p>
            <a:r>
              <a:rPr lang="en-US" altLang="zh-CN" sz="2400"/>
              <a:t>This section discusses examples of each approach to extending the power of genetic algorithms.</a:t>
            </a:r>
            <a:endParaRPr lang="en-US" altLang="zh-CN" sz="240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9442" name="标题 189441"/>
          <p:cNvSpPr>
            <a:spLocks noGrp="1" noRot="1"/>
          </p:cNvSpPr>
          <p:nvPr>
            <p:ph type="title"/>
          </p:nvPr>
        </p:nvSpPr>
        <p:spPr/>
        <p:txBody>
          <a:bodyPr anchor="ctr" anchorCtr="0"/>
          <a:p>
            <a:r>
              <a:rPr lang="en-US" altLang="zh-CN" sz="2800"/>
              <a:t>12.2.2  Classifier Systems</a:t>
            </a:r>
            <a:endParaRPr lang="en-US" altLang="zh-CN" sz="2800"/>
          </a:p>
        </p:txBody>
      </p:sp>
      <p:sp>
        <p:nvSpPr>
          <p:cNvPr id="189443" name="文本占位符 189442"/>
          <p:cNvSpPr>
            <a:spLocks noGrp="1" noRot="1"/>
          </p:cNvSpPr>
          <p:nvPr>
            <p:ph type="body" idx="1"/>
          </p:nvPr>
        </p:nvSpPr>
        <p:spPr/>
        <p:txBody>
          <a:bodyPr/>
          <a:p>
            <a:r>
              <a:rPr lang="en-US" altLang="zh-CN" sz="2400"/>
              <a:t>Holland (1986) developed a problem- solving architecture called classifier systems that applies genetic learning to rules in a production system. A classifier system (Figure 12.3) includes the familiar elements of a production system: production rules (here called classifiers), working memory, input sensors (or decoders), and outputs (or effectors). The classifier system so Figure 12.3 has the following major components:</a:t>
            </a:r>
            <a:endParaRPr lang="en-US" altLang="zh-CN" sz="2400"/>
          </a:p>
        </p:txBody>
      </p:sp>
      <p:pic>
        <p:nvPicPr>
          <p:cNvPr id="2" name="图片 1"/>
          <p:cNvPicPr>
            <a:picLocks noChangeAspect="1"/>
          </p:cNvPicPr>
          <p:nvPr/>
        </p:nvPicPr>
        <p:blipFill>
          <a:blip r:embed="rId1"/>
          <a:stretch>
            <a:fillRect/>
          </a:stretch>
        </p:blipFill>
        <p:spPr>
          <a:xfrm>
            <a:off x="899160" y="4941570"/>
            <a:ext cx="6873875" cy="1432560"/>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0466" name="标题 190465"/>
          <p:cNvSpPr>
            <a:spLocks noGrp="1" noRot="1"/>
          </p:cNvSpPr>
          <p:nvPr>
            <p:ph type="title"/>
          </p:nvPr>
        </p:nvSpPr>
        <p:spPr/>
        <p:txBody>
          <a:bodyPr anchor="ctr" anchorCtr="0"/>
          <a:p>
            <a:endParaRPr dirty="0"/>
          </a:p>
        </p:txBody>
      </p:sp>
      <p:sp>
        <p:nvSpPr>
          <p:cNvPr id="190467" name="文本占位符 190466"/>
          <p:cNvSpPr>
            <a:spLocks noGrp="1" noRot="1"/>
          </p:cNvSpPr>
          <p:nvPr>
            <p:ph type="body" idx="1"/>
          </p:nvPr>
        </p:nvSpPr>
        <p:spPr/>
        <p:txBody>
          <a:bodyPr/>
          <a:p>
            <a:pPr>
              <a:lnSpc>
                <a:spcPct val="90000"/>
              </a:lnSpc>
            </a:pPr>
            <a:r>
              <a:rPr lang="en-US" altLang="zh-CN" sz="2400"/>
              <a:t>1. Detectors of input messages from the environment.</a:t>
            </a:r>
            <a:endParaRPr lang="en-US" altLang="zh-CN" sz="2400"/>
          </a:p>
          <a:p>
            <a:pPr>
              <a:lnSpc>
                <a:spcPct val="90000"/>
              </a:lnSpc>
            </a:pPr>
            <a:r>
              <a:rPr lang="en-US" altLang="zh-CN" sz="2400"/>
              <a:t>2. Detectors of feedback messages from the environment.</a:t>
            </a:r>
            <a:endParaRPr lang="en-US" altLang="zh-CN" sz="2400"/>
          </a:p>
          <a:p>
            <a:pPr>
              <a:lnSpc>
                <a:spcPct val="90000"/>
              </a:lnSpc>
            </a:pPr>
            <a:r>
              <a:rPr lang="en-US" altLang="zh-CN" sz="2400"/>
              <a:t>3. Effectors translating results of rule applications back to the environment.</a:t>
            </a:r>
            <a:endParaRPr lang="en-US" altLang="zh-CN" sz="2400"/>
          </a:p>
          <a:p>
            <a:pPr>
              <a:lnSpc>
                <a:spcPct val="90000"/>
              </a:lnSpc>
            </a:pPr>
            <a:r>
              <a:rPr lang="en-US" altLang="zh-CN" sz="2400"/>
              <a:t>4. A production rule set made up of a population of classifiers. Each classifier has an associated fitness measure.</a:t>
            </a:r>
            <a:endParaRPr lang="en-US" altLang="zh-CN" sz="2400"/>
          </a:p>
          <a:p>
            <a:pPr>
              <a:lnSpc>
                <a:spcPct val="90000"/>
              </a:lnSpc>
            </a:pPr>
            <a:r>
              <a:rPr lang="en-US" altLang="zh-CN" sz="2400"/>
              <a:t>5. A working memory for the classifier rules. This memory integrates the results of production rule firing with input information.</a:t>
            </a:r>
            <a:endParaRPr lang="en-US" altLang="zh-CN" sz="240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1490" name="标题 191489"/>
          <p:cNvSpPr>
            <a:spLocks noGrp="1" noRot="1"/>
          </p:cNvSpPr>
          <p:nvPr>
            <p:ph type="title"/>
          </p:nvPr>
        </p:nvSpPr>
        <p:spPr/>
        <p:txBody>
          <a:bodyPr anchor="ctr" anchorCtr="0"/>
          <a:p>
            <a:endParaRPr dirty="0"/>
          </a:p>
        </p:txBody>
      </p:sp>
      <p:sp>
        <p:nvSpPr>
          <p:cNvPr id="191491" name="文本占位符 191490"/>
          <p:cNvSpPr>
            <a:spLocks noGrp="1" noRot="1"/>
          </p:cNvSpPr>
          <p:nvPr>
            <p:ph type="body" idx="1"/>
          </p:nvPr>
        </p:nvSpPr>
        <p:spPr/>
        <p:txBody>
          <a:bodyPr/>
          <a:p>
            <a:r>
              <a:rPr lang="en-US" altLang="zh-CN" sz="2400"/>
              <a:t>6. A set of genetic operators for production rule modification.</a:t>
            </a:r>
            <a:endParaRPr lang="en-US" altLang="zh-CN" sz="2400"/>
          </a:p>
          <a:p>
            <a:r>
              <a:rPr lang="en-US" altLang="zh-CN" sz="2400"/>
              <a:t>7. A system for giving credit to rules involved in producing successful actions.</a:t>
            </a:r>
            <a:endParaRPr lang="en-US" altLang="zh-CN" sz="2400"/>
          </a:p>
        </p:txBody>
      </p:sp>
      <p:pic>
        <p:nvPicPr>
          <p:cNvPr id="2" name="图片 1"/>
          <p:cNvPicPr>
            <a:picLocks noChangeAspect="1"/>
          </p:cNvPicPr>
          <p:nvPr/>
        </p:nvPicPr>
        <p:blipFill>
          <a:blip r:embed="rId1"/>
          <a:stretch>
            <a:fillRect/>
          </a:stretch>
        </p:blipFill>
        <p:spPr>
          <a:xfrm>
            <a:off x="372110" y="3717290"/>
            <a:ext cx="8406130" cy="2386330"/>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2514" name="标题 192513"/>
          <p:cNvSpPr>
            <a:spLocks noGrp="1" noRot="1"/>
          </p:cNvSpPr>
          <p:nvPr>
            <p:ph type="title"/>
          </p:nvPr>
        </p:nvSpPr>
        <p:spPr>
          <a:xfrm>
            <a:off x="301625" y="685800"/>
            <a:ext cx="8540750" cy="511175"/>
          </a:xfrm>
        </p:spPr>
        <p:txBody>
          <a:bodyPr anchor="ctr" anchorCtr="0"/>
          <a:p>
            <a:endParaRPr sz="4000" dirty="0"/>
          </a:p>
        </p:txBody>
      </p:sp>
      <p:sp>
        <p:nvSpPr>
          <p:cNvPr id="192515" name="文本占位符 192514"/>
          <p:cNvSpPr>
            <a:spLocks noGrp="1" noRot="1"/>
          </p:cNvSpPr>
          <p:nvPr>
            <p:ph type="body" idx="1"/>
          </p:nvPr>
        </p:nvSpPr>
        <p:spPr>
          <a:xfrm>
            <a:off x="323850" y="6724650"/>
            <a:ext cx="8540750" cy="133350"/>
          </a:xfrm>
        </p:spPr>
        <p:txBody>
          <a:bodyPr/>
          <a:p>
            <a:pPr>
              <a:lnSpc>
                <a:spcPct val="80000"/>
              </a:lnSpc>
            </a:pPr>
            <a:endParaRPr sz="800" dirty="0"/>
          </a:p>
        </p:txBody>
      </p:sp>
      <p:sp>
        <p:nvSpPr>
          <p:cNvPr id="192516" name="矩形 192515"/>
          <p:cNvSpPr/>
          <p:nvPr/>
        </p:nvSpPr>
        <p:spPr>
          <a:xfrm>
            <a:off x="3419475" y="2133600"/>
            <a:ext cx="5184775" cy="4321175"/>
          </a:xfrm>
          <a:prstGeom prst="rect">
            <a:avLst/>
          </a:prstGeom>
          <a:solidFill>
            <a:schemeClr val="accent1"/>
          </a:solidFill>
          <a:ln w="12700" cap="sq" cmpd="sng">
            <a:solidFill>
              <a:schemeClr val="tx1"/>
            </a:solidFill>
            <a:prstDash val="solid"/>
            <a:miter/>
            <a:headEnd type="none" w="med" len="med"/>
            <a:tailEnd type="none" w="med" len="med"/>
          </a:ln>
        </p:spPr>
        <p:txBody>
          <a:bodyPr/>
          <a:p>
            <a:endParaRPr lang="zh-CN" altLang="en-US"/>
          </a:p>
        </p:txBody>
      </p:sp>
      <p:sp>
        <p:nvSpPr>
          <p:cNvPr id="192517" name="矩形 192516"/>
          <p:cNvSpPr/>
          <p:nvPr/>
        </p:nvSpPr>
        <p:spPr>
          <a:xfrm>
            <a:off x="3419475" y="2276475"/>
            <a:ext cx="936625" cy="360363"/>
          </a:xfrm>
          <a:prstGeom prst="rect">
            <a:avLst/>
          </a:prstGeom>
          <a:solidFill>
            <a:schemeClr val="accent1"/>
          </a:solidFill>
          <a:ln w="12700" cap="sq" cmpd="sng">
            <a:solidFill>
              <a:schemeClr val="tx1"/>
            </a:solidFill>
            <a:prstDash val="solid"/>
            <a:miter/>
            <a:headEnd type="none" w="med" len="med"/>
            <a:tailEnd type="none" w="med" len="med"/>
          </a:ln>
        </p:spPr>
        <p:txBody>
          <a:bodyPr/>
          <a:p>
            <a:endParaRPr lang="zh-CN" altLang="en-US"/>
          </a:p>
        </p:txBody>
      </p:sp>
      <p:sp>
        <p:nvSpPr>
          <p:cNvPr id="192518" name="矩形 192517"/>
          <p:cNvSpPr/>
          <p:nvPr/>
        </p:nvSpPr>
        <p:spPr>
          <a:xfrm>
            <a:off x="5076825" y="2276475"/>
            <a:ext cx="2087563" cy="360363"/>
          </a:xfrm>
          <a:prstGeom prst="rect">
            <a:avLst/>
          </a:prstGeom>
          <a:solidFill>
            <a:schemeClr val="accent1"/>
          </a:solidFill>
          <a:ln w="12700" cap="sq" cmpd="sng">
            <a:solidFill>
              <a:schemeClr val="tx1"/>
            </a:solidFill>
            <a:prstDash val="solid"/>
            <a:miter/>
            <a:headEnd type="none" w="med" len="med"/>
            <a:tailEnd type="none" w="med" len="med"/>
          </a:ln>
        </p:spPr>
        <p:txBody>
          <a:bodyPr/>
          <a:p>
            <a:endParaRPr lang="zh-CN" altLang="en-US"/>
          </a:p>
        </p:txBody>
      </p:sp>
      <p:sp>
        <p:nvSpPr>
          <p:cNvPr id="192519" name="矩形 192518"/>
          <p:cNvSpPr/>
          <p:nvPr/>
        </p:nvSpPr>
        <p:spPr>
          <a:xfrm>
            <a:off x="6516688" y="2997200"/>
            <a:ext cx="2016125" cy="647700"/>
          </a:xfrm>
          <a:prstGeom prst="rect">
            <a:avLst/>
          </a:prstGeom>
          <a:solidFill>
            <a:schemeClr val="accent1"/>
          </a:solidFill>
          <a:ln w="12700" cap="sq" cmpd="sng">
            <a:solidFill>
              <a:schemeClr val="tx1"/>
            </a:solidFill>
            <a:prstDash val="solid"/>
            <a:miter/>
            <a:headEnd type="none" w="med" len="med"/>
            <a:tailEnd type="none" w="med" len="med"/>
          </a:ln>
        </p:spPr>
        <p:txBody>
          <a:bodyPr/>
          <a:p>
            <a:endParaRPr lang="zh-CN" altLang="en-US"/>
          </a:p>
        </p:txBody>
      </p:sp>
      <p:sp>
        <p:nvSpPr>
          <p:cNvPr id="192520" name="矩形 192519"/>
          <p:cNvSpPr/>
          <p:nvPr/>
        </p:nvSpPr>
        <p:spPr>
          <a:xfrm>
            <a:off x="3419475" y="3789363"/>
            <a:ext cx="936625" cy="431800"/>
          </a:xfrm>
          <a:prstGeom prst="rect">
            <a:avLst/>
          </a:prstGeom>
          <a:solidFill>
            <a:schemeClr val="accent1"/>
          </a:solidFill>
          <a:ln w="12700" cap="sq" cmpd="sng">
            <a:solidFill>
              <a:schemeClr val="tx1"/>
            </a:solidFill>
            <a:prstDash val="solid"/>
            <a:miter/>
            <a:headEnd type="none" w="med" len="med"/>
            <a:tailEnd type="none" w="med" len="med"/>
          </a:ln>
        </p:spPr>
        <p:txBody>
          <a:bodyPr/>
          <a:p>
            <a:endParaRPr lang="zh-CN" altLang="en-US"/>
          </a:p>
        </p:txBody>
      </p:sp>
      <p:sp>
        <p:nvSpPr>
          <p:cNvPr id="192521" name="矩形 192520"/>
          <p:cNvSpPr/>
          <p:nvPr/>
        </p:nvSpPr>
        <p:spPr>
          <a:xfrm>
            <a:off x="5076825" y="3860800"/>
            <a:ext cx="2303463" cy="431800"/>
          </a:xfrm>
          <a:prstGeom prst="rect">
            <a:avLst/>
          </a:prstGeom>
          <a:solidFill>
            <a:schemeClr val="accent1"/>
          </a:solidFill>
          <a:ln w="12700" cap="sq" cmpd="sng">
            <a:solidFill>
              <a:schemeClr val="tx1"/>
            </a:solidFill>
            <a:prstDash val="solid"/>
            <a:miter/>
            <a:headEnd type="none" w="med" len="med"/>
            <a:tailEnd type="none" w="med" len="med"/>
          </a:ln>
        </p:spPr>
        <p:txBody>
          <a:bodyPr/>
          <a:p>
            <a:endParaRPr lang="zh-CN" altLang="en-US"/>
          </a:p>
        </p:txBody>
      </p:sp>
      <p:sp>
        <p:nvSpPr>
          <p:cNvPr id="192522" name="矩形 192521"/>
          <p:cNvSpPr/>
          <p:nvPr/>
        </p:nvSpPr>
        <p:spPr>
          <a:xfrm>
            <a:off x="4067175" y="4581525"/>
            <a:ext cx="1800225" cy="720725"/>
          </a:xfrm>
          <a:prstGeom prst="rect">
            <a:avLst/>
          </a:prstGeom>
          <a:solidFill>
            <a:schemeClr val="accent1"/>
          </a:solidFill>
          <a:ln w="12700" cap="sq" cmpd="sng">
            <a:solidFill>
              <a:schemeClr val="tx1"/>
            </a:solidFill>
            <a:prstDash val="solid"/>
            <a:miter/>
            <a:headEnd type="none" w="med" len="med"/>
            <a:tailEnd type="none" w="med" len="med"/>
          </a:ln>
        </p:spPr>
        <p:txBody>
          <a:bodyPr/>
          <a:p>
            <a:endParaRPr lang="zh-CN" altLang="en-US"/>
          </a:p>
        </p:txBody>
      </p:sp>
      <p:sp>
        <p:nvSpPr>
          <p:cNvPr id="192523" name="矩形 192522"/>
          <p:cNvSpPr/>
          <p:nvPr/>
        </p:nvSpPr>
        <p:spPr>
          <a:xfrm>
            <a:off x="6227763" y="4652963"/>
            <a:ext cx="2016125" cy="647700"/>
          </a:xfrm>
          <a:prstGeom prst="rect">
            <a:avLst/>
          </a:prstGeom>
          <a:solidFill>
            <a:schemeClr val="accent1"/>
          </a:solidFill>
          <a:ln w="12700" cap="sq" cmpd="sng">
            <a:solidFill>
              <a:schemeClr val="tx1"/>
            </a:solidFill>
            <a:prstDash val="solid"/>
            <a:miter/>
            <a:headEnd type="none" w="med" len="med"/>
            <a:tailEnd type="none" w="med" len="med"/>
          </a:ln>
        </p:spPr>
        <p:txBody>
          <a:bodyPr/>
          <a:p>
            <a:endParaRPr lang="zh-CN" altLang="en-US"/>
          </a:p>
        </p:txBody>
      </p:sp>
      <p:sp>
        <p:nvSpPr>
          <p:cNvPr id="192524" name="矩形 192523"/>
          <p:cNvSpPr/>
          <p:nvPr/>
        </p:nvSpPr>
        <p:spPr>
          <a:xfrm>
            <a:off x="3419475" y="5805488"/>
            <a:ext cx="1008063" cy="431800"/>
          </a:xfrm>
          <a:prstGeom prst="rect">
            <a:avLst/>
          </a:prstGeom>
          <a:solidFill>
            <a:schemeClr val="accent1"/>
          </a:solidFill>
          <a:ln w="12700" cap="sq" cmpd="sng">
            <a:solidFill>
              <a:schemeClr val="tx1"/>
            </a:solidFill>
            <a:prstDash val="solid"/>
            <a:miter/>
            <a:headEnd type="none" w="med" len="med"/>
            <a:tailEnd type="none" w="med" len="med"/>
          </a:ln>
        </p:spPr>
        <p:txBody>
          <a:bodyPr/>
          <a:p>
            <a:endParaRPr lang="zh-CN" altLang="en-US"/>
          </a:p>
        </p:txBody>
      </p:sp>
      <p:sp>
        <p:nvSpPr>
          <p:cNvPr id="192525" name="矩形 192524"/>
          <p:cNvSpPr/>
          <p:nvPr/>
        </p:nvSpPr>
        <p:spPr>
          <a:xfrm>
            <a:off x="5940425" y="5589588"/>
            <a:ext cx="2016125" cy="647700"/>
          </a:xfrm>
          <a:prstGeom prst="rect">
            <a:avLst/>
          </a:prstGeom>
          <a:solidFill>
            <a:schemeClr val="accent1"/>
          </a:solidFill>
          <a:ln w="12700" cap="sq" cmpd="sng">
            <a:solidFill>
              <a:schemeClr val="tx1"/>
            </a:solidFill>
            <a:prstDash val="solid"/>
            <a:miter/>
            <a:headEnd type="none" w="med" len="med"/>
            <a:tailEnd type="none" w="med" len="med"/>
          </a:ln>
        </p:spPr>
        <p:txBody>
          <a:bodyPr/>
          <a:p>
            <a:endParaRPr lang="zh-CN" altLang="en-US"/>
          </a:p>
        </p:txBody>
      </p:sp>
      <p:sp>
        <p:nvSpPr>
          <p:cNvPr id="192526" name="文本框 192525"/>
          <p:cNvSpPr txBox="1"/>
          <p:nvPr/>
        </p:nvSpPr>
        <p:spPr>
          <a:xfrm>
            <a:off x="3419475" y="2276475"/>
            <a:ext cx="1152525" cy="366713"/>
          </a:xfrm>
          <a:prstGeom prst="rect">
            <a:avLst/>
          </a:prstGeom>
          <a:noFill/>
          <a:ln w="12700">
            <a:noFill/>
          </a:ln>
        </p:spPr>
        <p:txBody>
          <a:bodyPr>
            <a:spAutoFit/>
          </a:bodyPr>
          <a:p>
            <a:pPr>
              <a:spcBef>
                <a:spcPct val="50000"/>
              </a:spcBef>
            </a:pPr>
            <a:r>
              <a:rPr lang="en-US" altLang="zh-CN">
                <a:latin typeface="Arial" panose="020B0604020202020204" pitchFamily="34" charset="0"/>
              </a:rPr>
              <a:t>decoder</a:t>
            </a:r>
            <a:endParaRPr lang="en-US" altLang="zh-CN">
              <a:latin typeface="Arial" panose="020B0604020202020204" pitchFamily="34" charset="0"/>
            </a:endParaRPr>
          </a:p>
        </p:txBody>
      </p:sp>
      <p:sp>
        <p:nvSpPr>
          <p:cNvPr id="192527" name="文本框 192526"/>
          <p:cNvSpPr txBox="1"/>
          <p:nvPr/>
        </p:nvSpPr>
        <p:spPr>
          <a:xfrm>
            <a:off x="5076825" y="2276475"/>
            <a:ext cx="2160588" cy="366713"/>
          </a:xfrm>
          <a:prstGeom prst="rect">
            <a:avLst/>
          </a:prstGeom>
          <a:noFill/>
          <a:ln w="12700">
            <a:noFill/>
          </a:ln>
        </p:spPr>
        <p:txBody>
          <a:bodyPr>
            <a:spAutoFit/>
          </a:bodyPr>
          <a:p>
            <a:pPr>
              <a:spcBef>
                <a:spcPct val="50000"/>
              </a:spcBef>
            </a:pPr>
            <a:r>
              <a:rPr lang="en-US" altLang="zh-CN">
                <a:latin typeface="Arial" panose="020B0604020202020204" pitchFamily="34" charset="0"/>
              </a:rPr>
              <a:t>Input message list</a:t>
            </a:r>
            <a:endParaRPr lang="en-US" altLang="zh-CN">
              <a:latin typeface="Arial" panose="020B0604020202020204" pitchFamily="34" charset="0"/>
            </a:endParaRPr>
          </a:p>
        </p:txBody>
      </p:sp>
      <p:sp>
        <p:nvSpPr>
          <p:cNvPr id="192528" name="文本框 192527"/>
          <p:cNvSpPr txBox="1"/>
          <p:nvPr/>
        </p:nvSpPr>
        <p:spPr>
          <a:xfrm>
            <a:off x="6516688" y="2997200"/>
            <a:ext cx="2160587" cy="641350"/>
          </a:xfrm>
          <a:prstGeom prst="rect">
            <a:avLst/>
          </a:prstGeom>
          <a:noFill/>
          <a:ln w="12700">
            <a:noFill/>
          </a:ln>
        </p:spPr>
        <p:txBody>
          <a:bodyPr>
            <a:spAutoFit/>
          </a:bodyPr>
          <a:p>
            <a:pPr>
              <a:spcBef>
                <a:spcPct val="50000"/>
              </a:spcBef>
            </a:pPr>
            <a:r>
              <a:rPr lang="en-US" altLang="zh-CN">
                <a:latin typeface="Arial" panose="020B0604020202020204" pitchFamily="34" charset="0"/>
              </a:rPr>
              <a:t>working memory internal messages</a:t>
            </a:r>
            <a:endParaRPr lang="en-US" altLang="zh-CN">
              <a:latin typeface="Arial" panose="020B0604020202020204" pitchFamily="34" charset="0"/>
            </a:endParaRPr>
          </a:p>
        </p:txBody>
      </p:sp>
      <p:sp>
        <p:nvSpPr>
          <p:cNvPr id="192529" name="文本框 192528"/>
          <p:cNvSpPr txBox="1"/>
          <p:nvPr/>
        </p:nvSpPr>
        <p:spPr>
          <a:xfrm>
            <a:off x="3419475" y="3789363"/>
            <a:ext cx="1152525" cy="366712"/>
          </a:xfrm>
          <a:prstGeom prst="rect">
            <a:avLst/>
          </a:prstGeom>
          <a:noFill/>
          <a:ln w="12700">
            <a:noFill/>
          </a:ln>
        </p:spPr>
        <p:txBody>
          <a:bodyPr>
            <a:spAutoFit/>
          </a:bodyPr>
          <a:p>
            <a:pPr>
              <a:spcBef>
                <a:spcPct val="50000"/>
              </a:spcBef>
            </a:pPr>
            <a:r>
              <a:rPr lang="en-US" altLang="zh-CN">
                <a:latin typeface="Arial" panose="020B0604020202020204" pitchFamily="34" charset="0"/>
              </a:rPr>
              <a:t>effector</a:t>
            </a:r>
            <a:endParaRPr lang="en-US" altLang="zh-CN">
              <a:latin typeface="Arial" panose="020B0604020202020204" pitchFamily="34" charset="0"/>
            </a:endParaRPr>
          </a:p>
        </p:txBody>
      </p:sp>
      <p:sp>
        <p:nvSpPr>
          <p:cNvPr id="192530" name="文本框 192529"/>
          <p:cNvSpPr txBox="1"/>
          <p:nvPr/>
        </p:nvSpPr>
        <p:spPr>
          <a:xfrm>
            <a:off x="5076825" y="3860800"/>
            <a:ext cx="2233613" cy="366713"/>
          </a:xfrm>
          <a:prstGeom prst="rect">
            <a:avLst/>
          </a:prstGeom>
          <a:noFill/>
          <a:ln w="12700">
            <a:noFill/>
          </a:ln>
        </p:spPr>
        <p:txBody>
          <a:bodyPr>
            <a:spAutoFit/>
          </a:bodyPr>
          <a:p>
            <a:pPr>
              <a:spcBef>
                <a:spcPct val="50000"/>
              </a:spcBef>
            </a:pPr>
            <a:r>
              <a:rPr lang="en-US" altLang="zh-CN">
                <a:latin typeface="Arial" panose="020B0604020202020204" pitchFamily="34" charset="0"/>
              </a:rPr>
              <a:t>output message list</a:t>
            </a:r>
            <a:endParaRPr lang="en-US" altLang="zh-CN">
              <a:latin typeface="Arial" panose="020B0604020202020204" pitchFamily="34" charset="0"/>
            </a:endParaRPr>
          </a:p>
        </p:txBody>
      </p:sp>
      <p:sp>
        <p:nvSpPr>
          <p:cNvPr id="192531" name="文本框 192530"/>
          <p:cNvSpPr txBox="1"/>
          <p:nvPr/>
        </p:nvSpPr>
        <p:spPr>
          <a:xfrm>
            <a:off x="3995738" y="4581525"/>
            <a:ext cx="2016125" cy="641350"/>
          </a:xfrm>
          <a:prstGeom prst="rect">
            <a:avLst/>
          </a:prstGeom>
          <a:noFill/>
          <a:ln w="12700">
            <a:noFill/>
          </a:ln>
        </p:spPr>
        <p:txBody>
          <a:bodyPr>
            <a:spAutoFit/>
          </a:bodyPr>
          <a:p>
            <a:pPr>
              <a:spcBef>
                <a:spcPct val="50000"/>
              </a:spcBef>
            </a:pPr>
            <a:r>
              <a:rPr lang="en-US" altLang="zh-CN">
                <a:latin typeface="Arial" panose="020B0604020202020204" pitchFamily="34" charset="0"/>
              </a:rPr>
              <a:t>genetic operators for rule changes</a:t>
            </a:r>
            <a:endParaRPr lang="en-US" altLang="zh-CN">
              <a:latin typeface="Arial" panose="020B0604020202020204" pitchFamily="34" charset="0"/>
            </a:endParaRPr>
          </a:p>
        </p:txBody>
      </p:sp>
      <p:sp>
        <p:nvSpPr>
          <p:cNvPr id="192532" name="文本框 192531"/>
          <p:cNvSpPr txBox="1"/>
          <p:nvPr/>
        </p:nvSpPr>
        <p:spPr>
          <a:xfrm>
            <a:off x="6156325" y="4652963"/>
            <a:ext cx="2232025" cy="641350"/>
          </a:xfrm>
          <a:prstGeom prst="rect">
            <a:avLst/>
          </a:prstGeom>
          <a:noFill/>
          <a:ln w="12700">
            <a:noFill/>
          </a:ln>
        </p:spPr>
        <p:txBody>
          <a:bodyPr>
            <a:spAutoFit/>
          </a:bodyPr>
          <a:p>
            <a:pPr>
              <a:spcBef>
                <a:spcPct val="50000"/>
              </a:spcBef>
            </a:pPr>
            <a:r>
              <a:rPr lang="en-US" altLang="zh-CN">
                <a:latin typeface="Arial" panose="020B0604020202020204" pitchFamily="34" charset="0"/>
              </a:rPr>
              <a:t>production memory classifier rules</a:t>
            </a:r>
            <a:endParaRPr lang="en-US" altLang="zh-CN">
              <a:latin typeface="Arial" panose="020B0604020202020204" pitchFamily="34" charset="0"/>
            </a:endParaRPr>
          </a:p>
        </p:txBody>
      </p:sp>
      <p:sp>
        <p:nvSpPr>
          <p:cNvPr id="192533" name="文本框 192532"/>
          <p:cNvSpPr txBox="1"/>
          <p:nvPr/>
        </p:nvSpPr>
        <p:spPr>
          <a:xfrm>
            <a:off x="3419475" y="5805488"/>
            <a:ext cx="1152525" cy="366712"/>
          </a:xfrm>
          <a:prstGeom prst="rect">
            <a:avLst/>
          </a:prstGeom>
          <a:noFill/>
          <a:ln w="12700">
            <a:noFill/>
          </a:ln>
        </p:spPr>
        <p:txBody>
          <a:bodyPr>
            <a:spAutoFit/>
          </a:bodyPr>
          <a:p>
            <a:pPr>
              <a:spcBef>
                <a:spcPct val="50000"/>
              </a:spcBef>
            </a:pPr>
            <a:r>
              <a:rPr lang="en-US" altLang="zh-CN">
                <a:latin typeface="Arial" panose="020B0604020202020204" pitchFamily="34" charset="0"/>
              </a:rPr>
              <a:t>decoder</a:t>
            </a:r>
            <a:endParaRPr lang="en-US" altLang="zh-CN">
              <a:latin typeface="Arial" panose="020B0604020202020204" pitchFamily="34" charset="0"/>
            </a:endParaRPr>
          </a:p>
        </p:txBody>
      </p:sp>
      <p:sp>
        <p:nvSpPr>
          <p:cNvPr id="192534" name="文本框 192533"/>
          <p:cNvSpPr txBox="1"/>
          <p:nvPr/>
        </p:nvSpPr>
        <p:spPr>
          <a:xfrm>
            <a:off x="5940425" y="5589588"/>
            <a:ext cx="2160588" cy="641350"/>
          </a:xfrm>
          <a:prstGeom prst="rect">
            <a:avLst/>
          </a:prstGeom>
          <a:noFill/>
          <a:ln w="12700">
            <a:noFill/>
          </a:ln>
        </p:spPr>
        <p:txBody>
          <a:bodyPr>
            <a:spAutoFit/>
          </a:bodyPr>
          <a:p>
            <a:pPr>
              <a:spcBef>
                <a:spcPct val="50000"/>
              </a:spcBef>
            </a:pPr>
            <a:r>
              <a:rPr lang="en-US" altLang="zh-CN">
                <a:latin typeface="Arial" panose="020B0604020202020204" pitchFamily="34" charset="0"/>
              </a:rPr>
              <a:t>Bucket brigade credit assignment</a:t>
            </a:r>
            <a:endParaRPr lang="en-US" altLang="zh-CN">
              <a:latin typeface="Arial" panose="020B0604020202020204" pitchFamily="34" charset="0"/>
            </a:endParaRPr>
          </a:p>
        </p:txBody>
      </p:sp>
      <p:sp>
        <p:nvSpPr>
          <p:cNvPr id="192536" name="直接连接符 192535"/>
          <p:cNvSpPr/>
          <p:nvPr/>
        </p:nvSpPr>
        <p:spPr>
          <a:xfrm>
            <a:off x="4356100" y="2420938"/>
            <a:ext cx="720725" cy="0"/>
          </a:xfrm>
          <a:prstGeom prst="line">
            <a:avLst/>
          </a:prstGeom>
          <a:ln w="12700" cap="sq" cmpd="sng">
            <a:solidFill>
              <a:schemeClr val="tx1"/>
            </a:solidFill>
            <a:prstDash val="solid"/>
            <a:headEnd type="none" w="med" len="med"/>
            <a:tailEnd type="triangle" w="med" len="med"/>
          </a:ln>
        </p:spPr>
      </p:sp>
      <p:sp>
        <p:nvSpPr>
          <p:cNvPr id="192537" name="直接连接符 192536"/>
          <p:cNvSpPr/>
          <p:nvPr/>
        </p:nvSpPr>
        <p:spPr>
          <a:xfrm>
            <a:off x="6948488" y="2636838"/>
            <a:ext cx="0" cy="360362"/>
          </a:xfrm>
          <a:prstGeom prst="line">
            <a:avLst/>
          </a:prstGeom>
          <a:ln w="12700" cap="sq" cmpd="sng">
            <a:solidFill>
              <a:schemeClr val="tx1"/>
            </a:solidFill>
            <a:prstDash val="solid"/>
            <a:headEnd type="none" w="med" len="med"/>
            <a:tailEnd type="triangle" w="med" len="med"/>
          </a:ln>
        </p:spPr>
      </p:sp>
      <p:sp>
        <p:nvSpPr>
          <p:cNvPr id="192538" name="直接连接符 192537"/>
          <p:cNvSpPr/>
          <p:nvPr/>
        </p:nvSpPr>
        <p:spPr>
          <a:xfrm>
            <a:off x="6659563" y="3644900"/>
            <a:ext cx="0" cy="215900"/>
          </a:xfrm>
          <a:prstGeom prst="line">
            <a:avLst/>
          </a:prstGeom>
          <a:ln w="12700" cap="sq" cmpd="sng">
            <a:solidFill>
              <a:schemeClr val="tx1"/>
            </a:solidFill>
            <a:prstDash val="solid"/>
            <a:headEnd type="none" w="med" len="med"/>
            <a:tailEnd type="triangle" w="med" len="med"/>
          </a:ln>
        </p:spPr>
      </p:sp>
      <p:sp>
        <p:nvSpPr>
          <p:cNvPr id="192539" name="直接连接符 192538"/>
          <p:cNvSpPr/>
          <p:nvPr/>
        </p:nvSpPr>
        <p:spPr>
          <a:xfrm>
            <a:off x="4427538" y="6021388"/>
            <a:ext cx="1512887" cy="0"/>
          </a:xfrm>
          <a:prstGeom prst="line">
            <a:avLst/>
          </a:prstGeom>
          <a:ln w="12700" cap="sq" cmpd="sng">
            <a:solidFill>
              <a:schemeClr val="tx1"/>
            </a:solidFill>
            <a:prstDash val="solid"/>
            <a:headEnd type="none" w="med" len="med"/>
            <a:tailEnd type="triangle" w="med" len="med"/>
          </a:ln>
        </p:spPr>
      </p:sp>
      <p:sp>
        <p:nvSpPr>
          <p:cNvPr id="192540" name="直接连接符 192539"/>
          <p:cNvSpPr/>
          <p:nvPr/>
        </p:nvSpPr>
        <p:spPr>
          <a:xfrm flipH="1">
            <a:off x="4356100" y="4005263"/>
            <a:ext cx="720725" cy="0"/>
          </a:xfrm>
          <a:prstGeom prst="line">
            <a:avLst/>
          </a:prstGeom>
          <a:ln w="12700" cap="sq" cmpd="sng">
            <a:solidFill>
              <a:schemeClr val="tx1"/>
            </a:solidFill>
            <a:prstDash val="solid"/>
            <a:headEnd type="none" w="med" len="med"/>
            <a:tailEnd type="triangle" w="med" len="med"/>
          </a:ln>
        </p:spPr>
      </p:sp>
      <p:sp>
        <p:nvSpPr>
          <p:cNvPr id="192541" name="直接连接符 192540"/>
          <p:cNvSpPr/>
          <p:nvPr/>
        </p:nvSpPr>
        <p:spPr>
          <a:xfrm>
            <a:off x="7524750" y="3644900"/>
            <a:ext cx="0" cy="1008063"/>
          </a:xfrm>
          <a:prstGeom prst="line">
            <a:avLst/>
          </a:prstGeom>
          <a:ln w="12700" cap="sq" cmpd="sng">
            <a:solidFill>
              <a:schemeClr val="tx1"/>
            </a:solidFill>
            <a:prstDash val="solid"/>
            <a:headEnd type="none" w="med" len="med"/>
            <a:tailEnd type="triangle" w="med" len="med"/>
          </a:ln>
        </p:spPr>
      </p:sp>
      <p:sp>
        <p:nvSpPr>
          <p:cNvPr id="192542" name="直接连接符 192541"/>
          <p:cNvSpPr/>
          <p:nvPr/>
        </p:nvSpPr>
        <p:spPr>
          <a:xfrm flipV="1">
            <a:off x="7812088" y="3644900"/>
            <a:ext cx="0" cy="1008063"/>
          </a:xfrm>
          <a:prstGeom prst="line">
            <a:avLst/>
          </a:prstGeom>
          <a:ln w="12700" cap="sq" cmpd="sng">
            <a:solidFill>
              <a:schemeClr val="tx1"/>
            </a:solidFill>
            <a:prstDash val="solid"/>
            <a:headEnd type="none" w="med" len="med"/>
            <a:tailEnd type="triangle" w="med" len="med"/>
          </a:ln>
        </p:spPr>
      </p:sp>
      <p:sp>
        <p:nvSpPr>
          <p:cNvPr id="192543" name="直接连接符 192542"/>
          <p:cNvSpPr/>
          <p:nvPr/>
        </p:nvSpPr>
        <p:spPr>
          <a:xfrm flipH="1">
            <a:off x="5867400" y="4941888"/>
            <a:ext cx="360363" cy="0"/>
          </a:xfrm>
          <a:prstGeom prst="line">
            <a:avLst/>
          </a:prstGeom>
          <a:ln w="12700" cap="sq" cmpd="sng">
            <a:solidFill>
              <a:schemeClr val="tx1"/>
            </a:solidFill>
            <a:prstDash val="solid"/>
            <a:headEnd type="none" w="med" len="med"/>
            <a:tailEnd type="triangle" w="med" len="med"/>
          </a:ln>
        </p:spPr>
      </p:sp>
      <p:sp>
        <p:nvSpPr>
          <p:cNvPr id="192544" name="直接连接符 192543"/>
          <p:cNvSpPr/>
          <p:nvPr/>
        </p:nvSpPr>
        <p:spPr>
          <a:xfrm>
            <a:off x="5867400" y="5157788"/>
            <a:ext cx="360363" cy="0"/>
          </a:xfrm>
          <a:prstGeom prst="line">
            <a:avLst/>
          </a:prstGeom>
          <a:ln w="12700" cap="sq" cmpd="sng">
            <a:solidFill>
              <a:schemeClr val="tx1"/>
            </a:solidFill>
            <a:prstDash val="solid"/>
            <a:headEnd type="none" w="med" len="med"/>
            <a:tailEnd type="triangle" w="med" len="med"/>
          </a:ln>
        </p:spPr>
      </p:sp>
      <p:sp>
        <p:nvSpPr>
          <p:cNvPr id="192545" name="直接连接符 192544"/>
          <p:cNvSpPr/>
          <p:nvPr/>
        </p:nvSpPr>
        <p:spPr>
          <a:xfrm flipV="1">
            <a:off x="6877050" y="5300663"/>
            <a:ext cx="0" cy="288925"/>
          </a:xfrm>
          <a:prstGeom prst="line">
            <a:avLst/>
          </a:prstGeom>
          <a:ln w="12700" cap="sq" cmpd="sng">
            <a:solidFill>
              <a:schemeClr val="tx1"/>
            </a:solidFill>
            <a:prstDash val="solid"/>
            <a:headEnd type="none" w="med" len="med"/>
            <a:tailEnd type="triangle" w="med" len="med"/>
          </a:ln>
        </p:spPr>
      </p:sp>
      <p:sp>
        <p:nvSpPr>
          <p:cNvPr id="192547" name="直接连接符 192546"/>
          <p:cNvSpPr/>
          <p:nvPr/>
        </p:nvSpPr>
        <p:spPr>
          <a:xfrm>
            <a:off x="7956550" y="5876925"/>
            <a:ext cx="503238" cy="0"/>
          </a:xfrm>
          <a:prstGeom prst="line">
            <a:avLst/>
          </a:prstGeom>
          <a:ln w="12700" cap="sq" cmpd="sng">
            <a:solidFill>
              <a:schemeClr val="tx1"/>
            </a:solidFill>
            <a:prstDash val="solid"/>
            <a:headEnd type="none" w="med" len="med"/>
            <a:tailEnd type="none" w="med" len="med"/>
          </a:ln>
        </p:spPr>
      </p:sp>
      <p:sp>
        <p:nvSpPr>
          <p:cNvPr id="192548" name="直接连接符 192547"/>
          <p:cNvSpPr/>
          <p:nvPr/>
        </p:nvSpPr>
        <p:spPr>
          <a:xfrm flipV="1">
            <a:off x="8459788" y="3644900"/>
            <a:ext cx="0" cy="2232025"/>
          </a:xfrm>
          <a:prstGeom prst="line">
            <a:avLst/>
          </a:prstGeom>
          <a:ln w="12700" cap="sq" cmpd="sng">
            <a:solidFill>
              <a:schemeClr val="tx1"/>
            </a:solidFill>
            <a:prstDash val="solid"/>
            <a:headEnd type="none" w="med" len="med"/>
            <a:tailEnd type="triangle" w="med" len="med"/>
          </a:ln>
        </p:spPr>
      </p:sp>
      <p:sp>
        <p:nvSpPr>
          <p:cNvPr id="192551" name="任意多边形 192550"/>
          <p:cNvSpPr/>
          <p:nvPr/>
        </p:nvSpPr>
        <p:spPr>
          <a:xfrm>
            <a:off x="876300" y="2097088"/>
            <a:ext cx="1716088" cy="4332287"/>
          </a:xfrm>
          <a:custGeom>
            <a:avLst/>
            <a:gdLst/>
            <a:ahLst/>
            <a:cxnLst/>
            <a:pathLst>
              <a:path w="1081" h="2729">
                <a:moveTo>
                  <a:pt x="105" y="113"/>
                </a:moveTo>
                <a:cubicBezTo>
                  <a:pt x="112" y="53"/>
                  <a:pt x="105" y="38"/>
                  <a:pt x="196" y="23"/>
                </a:cubicBezTo>
                <a:cubicBezTo>
                  <a:pt x="287" y="8"/>
                  <a:pt x="552" y="0"/>
                  <a:pt x="650" y="23"/>
                </a:cubicBezTo>
                <a:cubicBezTo>
                  <a:pt x="748" y="46"/>
                  <a:pt x="786" y="114"/>
                  <a:pt x="786" y="159"/>
                </a:cubicBezTo>
                <a:cubicBezTo>
                  <a:pt x="786" y="204"/>
                  <a:pt x="650" y="257"/>
                  <a:pt x="650" y="295"/>
                </a:cubicBezTo>
                <a:cubicBezTo>
                  <a:pt x="650" y="333"/>
                  <a:pt x="756" y="294"/>
                  <a:pt x="786" y="385"/>
                </a:cubicBezTo>
                <a:cubicBezTo>
                  <a:pt x="816" y="476"/>
                  <a:pt x="846" y="741"/>
                  <a:pt x="831" y="839"/>
                </a:cubicBezTo>
                <a:cubicBezTo>
                  <a:pt x="816" y="937"/>
                  <a:pt x="687" y="915"/>
                  <a:pt x="695" y="975"/>
                </a:cubicBezTo>
                <a:cubicBezTo>
                  <a:pt x="703" y="1035"/>
                  <a:pt x="862" y="1111"/>
                  <a:pt x="877" y="1202"/>
                </a:cubicBezTo>
                <a:cubicBezTo>
                  <a:pt x="892" y="1293"/>
                  <a:pt x="779" y="1436"/>
                  <a:pt x="786" y="1519"/>
                </a:cubicBezTo>
                <a:cubicBezTo>
                  <a:pt x="793" y="1602"/>
                  <a:pt x="877" y="1595"/>
                  <a:pt x="922" y="1701"/>
                </a:cubicBezTo>
                <a:cubicBezTo>
                  <a:pt x="967" y="1807"/>
                  <a:pt x="1081" y="2033"/>
                  <a:pt x="1058" y="2154"/>
                </a:cubicBezTo>
                <a:cubicBezTo>
                  <a:pt x="1035" y="2275"/>
                  <a:pt x="854" y="2359"/>
                  <a:pt x="786" y="2427"/>
                </a:cubicBezTo>
                <a:cubicBezTo>
                  <a:pt x="718" y="2495"/>
                  <a:pt x="680" y="2518"/>
                  <a:pt x="650" y="2563"/>
                </a:cubicBezTo>
                <a:cubicBezTo>
                  <a:pt x="620" y="2608"/>
                  <a:pt x="664" y="2676"/>
                  <a:pt x="604" y="2699"/>
                </a:cubicBezTo>
                <a:cubicBezTo>
                  <a:pt x="544" y="2722"/>
                  <a:pt x="340" y="2729"/>
                  <a:pt x="287" y="2699"/>
                </a:cubicBezTo>
                <a:cubicBezTo>
                  <a:pt x="234" y="2669"/>
                  <a:pt x="264" y="2585"/>
                  <a:pt x="287" y="2517"/>
                </a:cubicBezTo>
                <a:cubicBezTo>
                  <a:pt x="310" y="2449"/>
                  <a:pt x="461" y="2359"/>
                  <a:pt x="423" y="2291"/>
                </a:cubicBezTo>
                <a:cubicBezTo>
                  <a:pt x="385" y="2223"/>
                  <a:pt x="120" y="2177"/>
                  <a:pt x="60" y="2109"/>
                </a:cubicBezTo>
                <a:cubicBezTo>
                  <a:pt x="0" y="2041"/>
                  <a:pt x="37" y="1973"/>
                  <a:pt x="60" y="1882"/>
                </a:cubicBezTo>
                <a:cubicBezTo>
                  <a:pt x="83" y="1791"/>
                  <a:pt x="196" y="1671"/>
                  <a:pt x="196" y="1565"/>
                </a:cubicBezTo>
                <a:cubicBezTo>
                  <a:pt x="196" y="1459"/>
                  <a:pt x="75" y="1360"/>
                  <a:pt x="60" y="1247"/>
                </a:cubicBezTo>
                <a:cubicBezTo>
                  <a:pt x="45" y="1134"/>
                  <a:pt x="67" y="990"/>
                  <a:pt x="105" y="884"/>
                </a:cubicBezTo>
                <a:cubicBezTo>
                  <a:pt x="143" y="778"/>
                  <a:pt x="279" y="695"/>
                  <a:pt x="287" y="612"/>
                </a:cubicBezTo>
                <a:cubicBezTo>
                  <a:pt x="295" y="529"/>
                  <a:pt x="181" y="468"/>
                  <a:pt x="151" y="385"/>
                </a:cubicBezTo>
                <a:cubicBezTo>
                  <a:pt x="121" y="302"/>
                  <a:pt x="98" y="173"/>
                  <a:pt x="105" y="113"/>
                </a:cubicBezTo>
                <a:close/>
              </a:path>
            </a:pathLst>
          </a:custGeom>
          <a:solidFill>
            <a:schemeClr val="accent1">
              <a:alpha val="100000"/>
            </a:schemeClr>
          </a:solidFill>
          <a:ln w="12700" cap="sq" cmpd="sng">
            <a:solidFill>
              <a:schemeClr val="tx1">
                <a:alpha val="100000"/>
              </a:schemeClr>
            </a:solidFill>
            <a:prstDash val="solid"/>
            <a:headEnd type="none" w="med" len="med"/>
            <a:tailEnd type="none" w="med" len="med"/>
          </a:ln>
        </p:spPr>
        <p:txBody>
          <a:bodyPr/>
          <a:p>
            <a:endParaRPr lang="zh-CN" altLang="en-US"/>
          </a:p>
        </p:txBody>
      </p:sp>
      <p:sp>
        <p:nvSpPr>
          <p:cNvPr id="192552" name="直接连接符 192551"/>
          <p:cNvSpPr/>
          <p:nvPr/>
        </p:nvSpPr>
        <p:spPr>
          <a:xfrm>
            <a:off x="2124075" y="2420938"/>
            <a:ext cx="1295400" cy="0"/>
          </a:xfrm>
          <a:prstGeom prst="line">
            <a:avLst/>
          </a:prstGeom>
          <a:ln w="12700" cap="sq" cmpd="sng">
            <a:solidFill>
              <a:schemeClr val="tx1"/>
            </a:solidFill>
            <a:prstDash val="solid"/>
            <a:headEnd type="none" w="med" len="med"/>
            <a:tailEnd type="triangle" w="med" len="med"/>
          </a:ln>
        </p:spPr>
      </p:sp>
      <p:sp>
        <p:nvSpPr>
          <p:cNvPr id="192553" name="直接连接符 192552"/>
          <p:cNvSpPr/>
          <p:nvPr/>
        </p:nvSpPr>
        <p:spPr>
          <a:xfrm flipH="1">
            <a:off x="2268538" y="4005263"/>
            <a:ext cx="1150937" cy="0"/>
          </a:xfrm>
          <a:prstGeom prst="line">
            <a:avLst/>
          </a:prstGeom>
          <a:ln w="12700" cap="sq" cmpd="sng">
            <a:solidFill>
              <a:schemeClr val="tx1"/>
            </a:solidFill>
            <a:prstDash val="solid"/>
            <a:headEnd type="none" w="med" len="med"/>
            <a:tailEnd type="triangle" w="med" len="med"/>
          </a:ln>
        </p:spPr>
      </p:sp>
      <p:sp>
        <p:nvSpPr>
          <p:cNvPr id="192554" name="直接连接符 192553"/>
          <p:cNvSpPr/>
          <p:nvPr/>
        </p:nvSpPr>
        <p:spPr>
          <a:xfrm>
            <a:off x="2124075" y="5949950"/>
            <a:ext cx="1295400" cy="0"/>
          </a:xfrm>
          <a:prstGeom prst="line">
            <a:avLst/>
          </a:prstGeom>
          <a:ln w="12700" cap="sq" cmpd="sng">
            <a:solidFill>
              <a:schemeClr val="tx1"/>
            </a:solidFill>
            <a:prstDash val="solid"/>
            <a:headEnd type="none" w="med" len="med"/>
            <a:tailEnd type="triangle" w="med" len="med"/>
          </a:ln>
        </p:spPr>
      </p:sp>
      <p:sp>
        <p:nvSpPr>
          <p:cNvPr id="192555" name="文本框 192554"/>
          <p:cNvSpPr txBox="1"/>
          <p:nvPr/>
        </p:nvSpPr>
        <p:spPr>
          <a:xfrm>
            <a:off x="2339975" y="2133600"/>
            <a:ext cx="936625" cy="366713"/>
          </a:xfrm>
          <a:prstGeom prst="rect">
            <a:avLst/>
          </a:prstGeom>
          <a:noFill/>
          <a:ln w="12700">
            <a:noFill/>
          </a:ln>
        </p:spPr>
        <p:txBody>
          <a:bodyPr>
            <a:spAutoFit/>
          </a:bodyPr>
          <a:p>
            <a:pPr>
              <a:spcBef>
                <a:spcPct val="50000"/>
              </a:spcBef>
            </a:pPr>
            <a:r>
              <a:rPr lang="en-US" altLang="zh-CN">
                <a:latin typeface="Arial" panose="020B0604020202020204" pitchFamily="34" charset="0"/>
              </a:rPr>
              <a:t>input</a:t>
            </a:r>
            <a:endParaRPr lang="en-US" altLang="zh-CN">
              <a:latin typeface="Arial" panose="020B0604020202020204" pitchFamily="34" charset="0"/>
            </a:endParaRPr>
          </a:p>
        </p:txBody>
      </p:sp>
      <p:sp>
        <p:nvSpPr>
          <p:cNvPr id="192556" name="文本框 192555"/>
          <p:cNvSpPr txBox="1"/>
          <p:nvPr/>
        </p:nvSpPr>
        <p:spPr>
          <a:xfrm>
            <a:off x="2411413" y="3644900"/>
            <a:ext cx="936625" cy="366713"/>
          </a:xfrm>
          <a:prstGeom prst="rect">
            <a:avLst/>
          </a:prstGeom>
          <a:noFill/>
          <a:ln w="12700">
            <a:noFill/>
          </a:ln>
        </p:spPr>
        <p:txBody>
          <a:bodyPr>
            <a:spAutoFit/>
          </a:bodyPr>
          <a:p>
            <a:pPr>
              <a:spcBef>
                <a:spcPct val="50000"/>
              </a:spcBef>
            </a:pPr>
            <a:r>
              <a:rPr lang="en-US" altLang="zh-CN">
                <a:latin typeface="Arial" panose="020B0604020202020204" pitchFamily="34" charset="0"/>
              </a:rPr>
              <a:t>output</a:t>
            </a:r>
            <a:endParaRPr lang="en-US" altLang="zh-CN">
              <a:latin typeface="Arial" panose="020B0604020202020204" pitchFamily="34" charset="0"/>
            </a:endParaRPr>
          </a:p>
        </p:txBody>
      </p:sp>
      <p:sp>
        <p:nvSpPr>
          <p:cNvPr id="192557" name="文本框 192556"/>
          <p:cNvSpPr txBox="1"/>
          <p:nvPr/>
        </p:nvSpPr>
        <p:spPr>
          <a:xfrm>
            <a:off x="2339975" y="5589588"/>
            <a:ext cx="1152525" cy="366712"/>
          </a:xfrm>
          <a:prstGeom prst="rect">
            <a:avLst/>
          </a:prstGeom>
          <a:noFill/>
          <a:ln w="12700">
            <a:noFill/>
          </a:ln>
        </p:spPr>
        <p:txBody>
          <a:bodyPr>
            <a:spAutoFit/>
          </a:bodyPr>
          <a:p>
            <a:pPr>
              <a:spcBef>
                <a:spcPct val="50000"/>
              </a:spcBef>
            </a:pPr>
            <a:r>
              <a:rPr lang="en-US" altLang="zh-CN">
                <a:latin typeface="Arial" panose="020B0604020202020204" pitchFamily="34" charset="0"/>
              </a:rPr>
              <a:t>feedback</a:t>
            </a:r>
            <a:endParaRPr lang="en-US" altLang="zh-CN">
              <a:latin typeface="Arial" panose="020B0604020202020204" pitchFamily="34" charset="0"/>
            </a:endParaRPr>
          </a:p>
        </p:txBody>
      </p:sp>
      <p:sp>
        <p:nvSpPr>
          <p:cNvPr id="192558" name="文本框 192557"/>
          <p:cNvSpPr txBox="1"/>
          <p:nvPr/>
        </p:nvSpPr>
        <p:spPr>
          <a:xfrm>
            <a:off x="827088" y="3573463"/>
            <a:ext cx="1657350" cy="366712"/>
          </a:xfrm>
          <a:prstGeom prst="rect">
            <a:avLst/>
          </a:prstGeom>
          <a:noFill/>
          <a:ln w="12700">
            <a:noFill/>
          </a:ln>
        </p:spPr>
        <p:txBody>
          <a:bodyPr>
            <a:spAutoFit/>
          </a:bodyPr>
          <a:p>
            <a:pPr>
              <a:spcBef>
                <a:spcPct val="50000"/>
              </a:spcBef>
            </a:pPr>
            <a:r>
              <a:rPr lang="en-US" altLang="zh-CN">
                <a:latin typeface="Arial" panose="020B0604020202020204" pitchFamily="34" charset="0"/>
              </a:rPr>
              <a:t>environment</a:t>
            </a:r>
            <a:endParaRPr lang="en-US" altLang="zh-CN">
              <a:latin typeface="Arial" panose="020B0604020202020204" pitchFamily="34" charset="0"/>
            </a:endParaRPr>
          </a:p>
        </p:txBody>
      </p:sp>
      <p:sp>
        <p:nvSpPr>
          <p:cNvPr id="192559" name="文本框 192558"/>
          <p:cNvSpPr txBox="1"/>
          <p:nvPr/>
        </p:nvSpPr>
        <p:spPr>
          <a:xfrm>
            <a:off x="1042988" y="1268413"/>
            <a:ext cx="7632700" cy="641350"/>
          </a:xfrm>
          <a:prstGeom prst="rect">
            <a:avLst/>
          </a:prstGeom>
          <a:noFill/>
          <a:ln w="12700">
            <a:noFill/>
          </a:ln>
        </p:spPr>
        <p:txBody>
          <a:bodyPr>
            <a:spAutoFit/>
          </a:bodyPr>
          <a:p>
            <a:pPr>
              <a:spcBef>
                <a:spcPct val="50000"/>
              </a:spcBef>
            </a:pPr>
            <a:r>
              <a:rPr lang="en-US" altLang="zh-CN">
                <a:latin typeface="Arial" panose="020B0604020202020204" pitchFamily="34" charset="0"/>
              </a:rPr>
              <a:t>Figure 12.3 A classifier system interacting with the environment, adapted from Holland (1986).</a:t>
            </a:r>
            <a:endParaRPr lang="en-US" altLang="zh-CN">
              <a:latin typeface="Arial" panose="020B0604020202020204" pitchFamily="34" charset="0"/>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3538" name="标题 193537"/>
          <p:cNvSpPr>
            <a:spLocks noGrp="1" noRot="1"/>
          </p:cNvSpPr>
          <p:nvPr>
            <p:ph type="title"/>
          </p:nvPr>
        </p:nvSpPr>
        <p:spPr/>
        <p:txBody>
          <a:bodyPr anchor="ctr" anchorCtr="0"/>
          <a:p>
            <a:endParaRPr dirty="0"/>
          </a:p>
        </p:txBody>
      </p:sp>
      <p:sp>
        <p:nvSpPr>
          <p:cNvPr id="193539" name="文本占位符 193538"/>
          <p:cNvSpPr>
            <a:spLocks noGrp="1" noRot="1"/>
          </p:cNvSpPr>
          <p:nvPr>
            <p:ph type="body" idx="1"/>
          </p:nvPr>
        </p:nvSpPr>
        <p:spPr/>
        <p:txBody>
          <a:bodyPr/>
          <a:p>
            <a:r>
              <a:rPr lang="en-US" altLang="zh-CN" sz="2400"/>
              <a:t>Classifier systems implement a form of reinforcement learning, Section 10.7. </a:t>
            </a:r>
            <a:endParaRPr lang="en-US" altLang="zh-CN" sz="2400"/>
          </a:p>
          <a:p>
            <a:r>
              <a:rPr lang="en-US" altLang="zh-CN" sz="2400"/>
              <a:t>Classifier systems learn in two ways. First, there is a reward system that adjusts the fitness measures of the classifier rules, rewarding successful rule firings and penalizing errors.</a:t>
            </a:r>
            <a:endParaRPr lang="en-US" altLang="zh-CN" sz="2400"/>
          </a:p>
          <a:p>
            <a:r>
              <a:rPr lang="en-US" altLang="zh-CN" sz="2400"/>
              <a:t>The second form of learning modifies the rules themselves using genetic operators such as mutation and crossover.</a:t>
            </a:r>
            <a:endParaRPr lang="en-US" altLang="zh-CN" sz="240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62" name="标题 194561"/>
          <p:cNvSpPr>
            <a:spLocks noGrp="1" noRot="1"/>
          </p:cNvSpPr>
          <p:nvPr>
            <p:ph type="title"/>
          </p:nvPr>
        </p:nvSpPr>
        <p:spPr/>
        <p:txBody>
          <a:bodyPr anchor="ctr" anchorCtr="0"/>
          <a:p>
            <a:endParaRPr dirty="0"/>
          </a:p>
        </p:txBody>
      </p:sp>
      <p:sp>
        <p:nvSpPr>
          <p:cNvPr id="194563" name="文本占位符 194562"/>
          <p:cNvSpPr>
            <a:spLocks noGrp="1" noRot="1"/>
          </p:cNvSpPr>
          <p:nvPr>
            <p:ph type="body" idx="1"/>
          </p:nvPr>
        </p:nvSpPr>
        <p:spPr>
          <a:xfrm>
            <a:off x="179705" y="2348865"/>
            <a:ext cx="8540750" cy="3886200"/>
          </a:xfrm>
        </p:spPr>
        <p:txBody>
          <a:bodyPr/>
          <a:p>
            <a:r>
              <a:rPr lang="en-US" altLang="zh-CN" sz="2400"/>
              <a:t>Each classifier rule consists of three components: the rule’s condition matches data in the working memory in the typical production system sense. In learning, genetic operators can modify both the conditions and the actions of the production rules. The second component of the rule, the action, can have the effect of changing the internal message list (the production memory). Finally, each rule has a fitness measure.</a:t>
            </a:r>
            <a:endParaRPr lang="en-US" altLang="zh-CN" sz="2400"/>
          </a:p>
        </p:txBody>
      </p:sp>
      <p:pic>
        <p:nvPicPr>
          <p:cNvPr id="2" name="图片 1"/>
          <p:cNvPicPr>
            <a:picLocks noChangeAspect="1"/>
          </p:cNvPicPr>
          <p:nvPr/>
        </p:nvPicPr>
        <p:blipFill>
          <a:blip r:embed="rId1"/>
          <a:stretch>
            <a:fillRect/>
          </a:stretch>
        </p:blipFill>
        <p:spPr>
          <a:xfrm>
            <a:off x="467995" y="980440"/>
            <a:ext cx="8415655" cy="1409065"/>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5586" name="标题 195585"/>
          <p:cNvSpPr>
            <a:spLocks noGrp="1" noRot="1"/>
          </p:cNvSpPr>
          <p:nvPr>
            <p:ph type="title"/>
          </p:nvPr>
        </p:nvSpPr>
        <p:spPr/>
        <p:txBody>
          <a:bodyPr anchor="ctr" anchorCtr="0"/>
          <a:p>
            <a:endParaRPr dirty="0"/>
          </a:p>
        </p:txBody>
      </p:sp>
      <p:sp>
        <p:nvSpPr>
          <p:cNvPr id="195587" name="文本占位符 195586"/>
          <p:cNvSpPr>
            <a:spLocks noGrp="1" noRot="1"/>
          </p:cNvSpPr>
          <p:nvPr>
            <p:ph type="body" idx="1"/>
          </p:nvPr>
        </p:nvSpPr>
        <p:spPr>
          <a:xfrm>
            <a:off x="395605" y="334645"/>
            <a:ext cx="8540750" cy="3886200"/>
          </a:xfrm>
        </p:spPr>
        <p:txBody>
          <a:bodyPr/>
          <a:p>
            <a:r>
              <a:rPr lang="en-US" altLang="zh-CN" sz="2400"/>
              <a:t>A simple example illustrates the interactions of these components of a classifier system.</a:t>
            </a:r>
            <a:endParaRPr lang="en-US" altLang="zh-CN" sz="2400"/>
          </a:p>
          <a:p>
            <a:r>
              <a:rPr lang="en-US" altLang="zh-CN" sz="2400"/>
              <a:t>Six attributes (conditions c1, c2, </a:t>
            </a:r>
            <a:r>
              <a:rPr lang="en-US" altLang="zh-CN" sz="2400">
                <a:latin typeface="Arial" panose="020B0604020202020204" pitchFamily="34" charset="0"/>
              </a:rPr>
              <a:t>…</a:t>
            </a:r>
            <a:r>
              <a:rPr lang="en-US" altLang="zh-CN" sz="2400"/>
              <a:t>, c6), each attribute can have five different values. Give each attribute an integer value from {1,2,</a:t>
            </a:r>
            <a:r>
              <a:rPr lang="en-US" altLang="zh-CN" sz="2400">
                <a:latin typeface="Arial" panose="020B0604020202020204" pitchFamily="34" charset="0"/>
              </a:rPr>
              <a:t>…</a:t>
            </a:r>
            <a:r>
              <a:rPr lang="en-US" altLang="zh-CN" sz="2400"/>
              <a:t>,5}.</a:t>
            </a:r>
            <a:endParaRPr lang="en-US" altLang="zh-CN" sz="2400"/>
          </a:p>
          <a:p>
            <a:r>
              <a:rPr lang="en-US" altLang="zh-CN" sz="2400"/>
              <a:t>Suppose the conditions of these rules place their matching object in one of four classes: A1, A2, A3, A4.</a:t>
            </a:r>
            <a:endParaRPr lang="en-US" altLang="zh-CN" sz="2400"/>
          </a:p>
          <a:p>
            <a:r>
              <a:rPr lang="en-US" altLang="zh-CN" sz="2400"/>
              <a:t>Based on these constraints, each classifier will have the form:</a:t>
            </a:r>
            <a:endParaRPr lang="en-US" altLang="zh-CN" sz="2400"/>
          </a:p>
        </p:txBody>
      </p:sp>
      <p:pic>
        <p:nvPicPr>
          <p:cNvPr id="2" name="图片 1"/>
          <p:cNvPicPr>
            <a:picLocks noChangeAspect="1"/>
          </p:cNvPicPr>
          <p:nvPr/>
        </p:nvPicPr>
        <p:blipFill>
          <a:blip r:embed="rId1"/>
          <a:stretch>
            <a:fillRect/>
          </a:stretch>
        </p:blipFill>
        <p:spPr>
          <a:xfrm>
            <a:off x="899795" y="3933190"/>
            <a:ext cx="7344410" cy="234569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1554" name="标题 151553"/>
          <p:cNvSpPr>
            <a:spLocks noGrp="1" noRot="1"/>
          </p:cNvSpPr>
          <p:nvPr>
            <p:ph type="title"/>
          </p:nvPr>
        </p:nvSpPr>
        <p:spPr/>
        <p:txBody>
          <a:bodyPr anchor="ctr" anchorCtr="0"/>
          <a:p>
            <a:r>
              <a:rPr lang="en-US" altLang="zh-CN" sz="3600"/>
              <a:t>12.1  The Genetic Algorithm</a:t>
            </a:r>
            <a:endParaRPr lang="en-US" altLang="zh-CN" sz="3600"/>
          </a:p>
        </p:txBody>
      </p:sp>
      <p:pic>
        <p:nvPicPr>
          <p:cNvPr id="7" name="图片 6"/>
          <p:cNvPicPr>
            <a:picLocks noChangeAspect="1"/>
          </p:cNvPicPr>
          <p:nvPr/>
        </p:nvPicPr>
        <p:blipFill>
          <a:blip r:embed="rId1"/>
          <a:stretch>
            <a:fillRect/>
          </a:stretch>
        </p:blipFill>
        <p:spPr>
          <a:xfrm>
            <a:off x="971550" y="1772920"/>
            <a:ext cx="7226300" cy="4387215"/>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6639" name="标题 196638"/>
          <p:cNvSpPr>
            <a:spLocks noGrp="1" noRot="1"/>
          </p:cNvSpPr>
          <p:nvPr>
            <p:ph type="title"/>
          </p:nvPr>
        </p:nvSpPr>
        <p:spPr/>
        <p:txBody>
          <a:bodyPr anchor="ctr" anchorCtr="0"/>
          <a:p>
            <a:endParaRPr dirty="0"/>
          </a:p>
        </p:txBody>
      </p:sp>
      <p:sp>
        <p:nvSpPr>
          <p:cNvPr id="196611" name="文本占位符 196610"/>
          <p:cNvSpPr>
            <a:spLocks noGrp="1" noRot="1"/>
          </p:cNvSpPr>
          <p:nvPr>
            <p:ph type="body" sz="half" idx="1"/>
          </p:nvPr>
        </p:nvSpPr>
        <p:spPr>
          <a:xfrm>
            <a:off x="304800" y="1981200"/>
            <a:ext cx="8443913" cy="2024063"/>
          </a:xfrm>
        </p:spPr>
        <p:txBody>
          <a:bodyPr/>
          <a:p>
            <a:pPr>
              <a:buClr>
                <a:schemeClr val="hlink"/>
              </a:buClr>
              <a:buSzPct val="70000"/>
              <a:buFont typeface="Wingdings" panose="05000000000000000000" pitchFamily="2" charset="2"/>
              <a:buNone/>
            </a:pPr>
            <a:r>
              <a:rPr lang="en-US" altLang="zh-CN" sz="2000"/>
              <a:t>        </a:t>
            </a:r>
            <a:r>
              <a:rPr lang="en-US" altLang="zh-CN" sz="2400"/>
              <a:t>(c1 c2 c3 c4 c5 c6)-&gt;Ai, where i = 1,2,3,4.</a:t>
            </a:r>
            <a:endParaRPr lang="en-US" altLang="zh-CN" sz="2400"/>
          </a:p>
          <a:p>
            <a:pPr>
              <a:buClr>
                <a:schemeClr val="hlink"/>
              </a:buClr>
              <a:buSzPct val="70000"/>
              <a:buFont typeface="Wingdings" panose="05000000000000000000" pitchFamily="2" charset="2"/>
            </a:pPr>
            <a:r>
              <a:rPr lang="en-US" altLang="zh-CN" sz="2400"/>
              <a:t>Where each </a:t>
            </a:r>
            <a:r>
              <a:rPr lang="en-US" altLang="zh-CN" sz="2400" err="1"/>
              <a:t>ci</a:t>
            </a:r>
            <a:r>
              <a:rPr lang="en-US" altLang="zh-CN" sz="2400"/>
              <a:t> in the condition pattern denotes the value {1,2,</a:t>
            </a:r>
            <a:r>
              <a:rPr lang="en-US" altLang="zh-CN" sz="2400">
                <a:latin typeface="Arial" panose="020B0604020202020204" pitchFamily="34" charset="0"/>
              </a:rPr>
              <a:t>…</a:t>
            </a:r>
            <a:r>
              <a:rPr lang="en-US" altLang="zh-CN" sz="2400"/>
              <a:t>,5} of the </a:t>
            </a:r>
            <a:r>
              <a:rPr lang="en-US" altLang="zh-CN" sz="2400" err="1"/>
              <a:t>ith</a:t>
            </a:r>
            <a:r>
              <a:rPr lang="en-US" altLang="zh-CN" sz="2400"/>
              <a:t> attribute of the condition.</a:t>
            </a:r>
            <a:endParaRPr lang="en-US" altLang="zh-CN" sz="2400"/>
          </a:p>
          <a:p>
            <a:pPr>
              <a:buClr>
                <a:schemeClr val="hlink"/>
              </a:buClr>
              <a:buSzPct val="70000"/>
              <a:buFont typeface="Wingdings" panose="05000000000000000000" pitchFamily="2" charset="2"/>
            </a:pPr>
            <a:r>
              <a:rPr lang="en-US" altLang="zh-CN" sz="2400"/>
              <a:t>Table 12.2 presents a set of classifiers.</a:t>
            </a:r>
            <a:endParaRPr lang="en-US" altLang="zh-CN" sz="2400"/>
          </a:p>
        </p:txBody>
      </p:sp>
      <p:graphicFrame>
        <p:nvGraphicFramePr>
          <p:cNvPr id="196676" name="内容占位符 196675"/>
          <p:cNvGraphicFramePr/>
          <p:nvPr>
            <p:ph sz="half" idx="2"/>
          </p:nvPr>
        </p:nvGraphicFramePr>
        <p:xfrm>
          <a:off x="611188" y="3933825"/>
          <a:ext cx="8064500" cy="2649538"/>
        </p:xfrm>
        <a:graphic>
          <a:graphicData uri="http://schemas.openxmlformats.org/drawingml/2006/table">
            <a:tbl>
              <a:tblPr/>
              <a:tblGrid>
                <a:gridCol w="8064500"/>
              </a:tblGrid>
              <a:tr h="428625">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r>
                        <a:rPr lang="en-US" altLang="zh-CN" sz="2000"/>
                        <a:t> Condition (Attributes)        Action (Classification)       Rule Number</a:t>
                      </a:r>
                      <a:endParaRPr lang="zh-CN" altLang="en-US" sz="2000"/>
                    </a:p>
                  </a:txBody>
                  <a:tcPr>
                    <a:lnL cap="flat">
                      <a:noFill/>
                    </a:lnL>
                    <a:lnR cap="flat">
                      <a:noFill/>
                    </a:lnR>
                    <a:lnT cap="flat">
                      <a:noFill/>
                    </a:lnT>
                    <a:lnB w="12700" cap="flat" cmpd="sng">
                      <a:solidFill>
                        <a:schemeClr val="tx1"/>
                      </a:solidFill>
                      <a:prstDash val="solid"/>
                      <a:headEnd type="none" w="med" len="med"/>
                      <a:tailEnd type="none" w="med" len="med"/>
                    </a:lnB>
                    <a:lnTlToBr>
                      <a:noFill/>
                    </a:lnTlToBr>
                    <a:lnBlToTr>
                      <a:noFill/>
                    </a:lnBlToTr>
                    <a:noFill/>
                  </a:tcPr>
                </a:tc>
              </a:tr>
              <a:tr h="2220913">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r>
                        <a:rPr lang="en-US" altLang="zh-CN" sz="2000"/>
                        <a:t>(1 # # # 1 #)                     </a:t>
                      </a:r>
                      <a:r>
                        <a:rPr lang="en-US" altLang="zh-CN" sz="2000">
                          <a:sym typeface="Wingdings" panose="05000000000000000000" pitchFamily="2" charset="2"/>
                        </a:rPr>
                        <a:t></a:t>
                      </a:r>
                      <a:r>
                        <a:rPr lang="en-US" altLang="zh-CN" sz="2000"/>
                        <a:t>          A1                                1</a:t>
                      </a:r>
                      <a:endParaRPr lang="en-US" altLang="zh-CN" sz="2000"/>
                    </a:p>
                    <a:p>
                      <a:pPr marL="0" lvl="0" indent="0">
                        <a:buNone/>
                      </a:pPr>
                      <a:r>
                        <a:rPr lang="en-US" altLang="zh-CN" sz="2000"/>
                        <a:t>(2 # # 3 # #)                     </a:t>
                      </a:r>
                      <a:r>
                        <a:rPr lang="en-US" altLang="zh-CN" sz="2000">
                          <a:sym typeface="Wingdings" panose="05000000000000000000" pitchFamily="2" charset="2"/>
                        </a:rPr>
                        <a:t></a:t>
                      </a:r>
                      <a:r>
                        <a:rPr lang="en-US" altLang="zh-CN" sz="2000"/>
                        <a:t>          A1                                2</a:t>
                      </a:r>
                      <a:endParaRPr lang="en-US" altLang="zh-CN" sz="2000"/>
                    </a:p>
                    <a:p>
                      <a:pPr marL="0" lvl="0" indent="0">
                        <a:buNone/>
                      </a:pPr>
                      <a:r>
                        <a:rPr lang="en-US" altLang="zh-CN" sz="2000"/>
                        <a:t>(# # 4 3 # #)                     </a:t>
                      </a:r>
                      <a:r>
                        <a:rPr lang="en-US" altLang="zh-CN" sz="2000">
                          <a:sym typeface="Wingdings" panose="05000000000000000000" pitchFamily="2" charset="2"/>
                        </a:rPr>
                        <a:t></a:t>
                      </a:r>
                      <a:r>
                        <a:rPr lang="en-US" altLang="zh-CN" sz="2000"/>
                        <a:t>          A2                                3</a:t>
                      </a:r>
                      <a:endParaRPr lang="en-US" altLang="zh-CN" sz="2000"/>
                    </a:p>
                    <a:p>
                      <a:pPr marL="0" lvl="0" indent="0">
                        <a:buNone/>
                      </a:pPr>
                      <a:r>
                        <a:rPr lang="en-US" altLang="zh-CN" sz="2000"/>
                        <a:t>(1 # # # # #)                     </a:t>
                      </a:r>
                      <a:r>
                        <a:rPr lang="en-US" altLang="zh-CN" sz="2000">
                          <a:sym typeface="Wingdings" panose="05000000000000000000" pitchFamily="2" charset="2"/>
                        </a:rPr>
                        <a:t></a:t>
                      </a:r>
                      <a:r>
                        <a:rPr lang="en-US" altLang="zh-CN" sz="2000"/>
                        <a:t>          A2                                4</a:t>
                      </a:r>
                      <a:endParaRPr lang="en-US" altLang="zh-CN" sz="2000"/>
                    </a:p>
                    <a:p>
                      <a:pPr marL="0" lvl="0" indent="0">
                        <a:buNone/>
                      </a:pPr>
                      <a:r>
                        <a:rPr lang="en-US" altLang="zh-CN" sz="2000"/>
                        <a:t>(# # 4 3 # #)                     </a:t>
                      </a:r>
                      <a:r>
                        <a:rPr lang="en-US" altLang="zh-CN" sz="2000">
                          <a:sym typeface="Wingdings" panose="05000000000000000000" pitchFamily="2" charset="2"/>
                        </a:rPr>
                        <a:t></a:t>
                      </a:r>
                      <a:r>
                        <a:rPr lang="en-US" altLang="zh-CN" sz="2000"/>
                        <a:t>          A3                                5</a:t>
                      </a:r>
                      <a:endParaRPr lang="en-US" altLang="zh-CN" sz="2000"/>
                    </a:p>
                    <a:p>
                      <a:pPr marL="0" lvl="0" indent="0">
                        <a:buNone/>
                      </a:pPr>
                      <a:r>
                        <a:rPr lang="en-US" altLang="zh-CN" sz="2000"/>
                        <a:t>etc.   </a:t>
                      </a:r>
                      <a:endParaRPr lang="zh-CN" altLang="en-US" sz="2000"/>
                    </a:p>
                  </a:txBody>
                  <a:tcPr>
                    <a:lnL cap="flat">
                      <a:noFill/>
                    </a:lnL>
                    <a:lnR cap="flat">
                      <a:noFill/>
                    </a:lnR>
                    <a:lnT w="12700" cap="flat" cmpd="sng">
                      <a:solidFill>
                        <a:schemeClr val="tx1"/>
                      </a:solidFill>
                      <a:prstDash val="solid"/>
                      <a:headEnd type="none" w="med" len="med"/>
                      <a:tailEnd type="none" w="med" len="med"/>
                    </a:lnT>
                    <a:lnB cap="flat">
                      <a:noFill/>
                    </a:lnB>
                    <a:lnTlToBr>
                      <a:noFill/>
                    </a:lnTlToBr>
                    <a:lnBlToTr>
                      <a:noFill/>
                    </a:lnBlToTr>
                    <a:noFill/>
                  </a:tcPr>
                </a:tc>
              </a:tr>
            </a:tbl>
          </a:graphicData>
        </a:graphic>
      </p:graphicFrame>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8658" name="标题 198657"/>
          <p:cNvSpPr>
            <a:spLocks noGrp="1" noRot="1"/>
          </p:cNvSpPr>
          <p:nvPr>
            <p:ph type="title"/>
          </p:nvPr>
        </p:nvSpPr>
        <p:spPr/>
        <p:txBody>
          <a:bodyPr anchor="ctr" anchorCtr="0"/>
          <a:p>
            <a:endParaRPr dirty="0"/>
          </a:p>
        </p:txBody>
      </p:sp>
      <p:sp>
        <p:nvSpPr>
          <p:cNvPr id="198659" name="文本占位符 198658"/>
          <p:cNvSpPr>
            <a:spLocks noGrp="1" noRot="1"/>
          </p:cNvSpPr>
          <p:nvPr>
            <p:ph type="body" idx="1"/>
          </p:nvPr>
        </p:nvSpPr>
        <p:spPr/>
        <p:txBody>
          <a:bodyPr/>
          <a:p>
            <a:r>
              <a:rPr lang="en-US" altLang="zh-CN" sz="2400"/>
              <a:t>In order to simplify the remainder of the example, we will only consider the classifier system’s performance in learning the classification A1. For example, the classifiers of Table 12.2 may be summarized by:</a:t>
            </a:r>
            <a:endParaRPr lang="en-US" altLang="zh-CN" sz="2400"/>
          </a:p>
          <a:p>
            <a:pPr>
              <a:buNone/>
            </a:pPr>
            <a:r>
              <a:rPr lang="en-US" altLang="zh-CN" sz="2400"/>
              <a:t>          (1 # # # 1 #) </a:t>
            </a:r>
            <a:r>
              <a:rPr lang="en-US" altLang="zh-CN" sz="2400">
                <a:sym typeface="Wingdings" panose="05000000000000000000" pitchFamily="2" charset="2"/>
              </a:rPr>
              <a:t> (1 0 0 0)</a:t>
            </a:r>
            <a:endParaRPr lang="en-US" altLang="zh-CN" sz="2400">
              <a:sym typeface="Wingdings" panose="05000000000000000000" pitchFamily="2" charset="2"/>
            </a:endParaRPr>
          </a:p>
          <a:p>
            <a:pPr>
              <a:buNone/>
            </a:pPr>
            <a:r>
              <a:rPr lang="en-US" altLang="zh-CN" sz="2400">
                <a:sym typeface="Wingdings" panose="05000000000000000000" pitchFamily="2" charset="2"/>
              </a:rPr>
              <a:t>          (2 # # 3 # #)  (1 0 0 0)</a:t>
            </a:r>
            <a:endParaRPr lang="en-US" altLang="zh-CN" sz="2400">
              <a:sym typeface="Wingdings" panose="05000000000000000000" pitchFamily="2" charset="2"/>
            </a:endParaRPr>
          </a:p>
          <a:p>
            <a:pPr>
              <a:buNone/>
            </a:pPr>
            <a:r>
              <a:rPr lang="en-US" altLang="zh-CN" sz="2400">
                <a:sym typeface="Wingdings" panose="05000000000000000000" pitchFamily="2" charset="2"/>
              </a:rPr>
              <a:t>          (1 # # # # #)  (0 1 0 0)</a:t>
            </a:r>
            <a:endParaRPr lang="en-US" altLang="zh-CN" sz="2400">
              <a:sym typeface="Wingdings" panose="05000000000000000000" pitchFamily="2" charset="2"/>
            </a:endParaRPr>
          </a:p>
          <a:p>
            <a:pPr>
              <a:buNone/>
            </a:pPr>
            <a:r>
              <a:rPr lang="en-US" altLang="zh-CN" sz="2400">
                <a:sym typeface="Wingdings" panose="05000000000000000000" pitchFamily="2" charset="2"/>
              </a:rPr>
              <a:t>          (# # 4 3 # #)  (0 1 1 0)</a:t>
            </a:r>
            <a:endParaRPr lang="en-US" altLang="zh-CN" sz="240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9682" name="标题 199681"/>
          <p:cNvSpPr>
            <a:spLocks noGrp="1" noRot="1"/>
          </p:cNvSpPr>
          <p:nvPr>
            <p:ph type="title"/>
          </p:nvPr>
        </p:nvSpPr>
        <p:spPr/>
        <p:txBody>
          <a:bodyPr anchor="ctr" anchorCtr="0"/>
          <a:p>
            <a:endParaRPr dirty="0"/>
          </a:p>
        </p:txBody>
      </p:sp>
      <p:sp>
        <p:nvSpPr>
          <p:cNvPr id="199683" name="文本占位符 199682"/>
          <p:cNvSpPr>
            <a:spLocks noGrp="1" noRot="1"/>
          </p:cNvSpPr>
          <p:nvPr>
            <p:ph type="body" idx="1"/>
          </p:nvPr>
        </p:nvSpPr>
        <p:spPr>
          <a:xfrm>
            <a:off x="304800" y="1981200"/>
            <a:ext cx="8540750" cy="4616450"/>
          </a:xfrm>
        </p:spPr>
        <p:txBody>
          <a:bodyPr/>
          <a:p>
            <a:r>
              <a:rPr lang="en-US" altLang="zh-CN" sz="2400"/>
              <a:t>Each condition pattern is also assigned a strength, or fitness, parameter (a real number between 0.0, no strength, and 1.0, full strength). This strength parameter, s, is computed from the fitness of each rule’s parents, and measures its historical fitness.</a:t>
            </a:r>
            <a:endParaRPr lang="en-US" altLang="zh-CN" sz="2400"/>
          </a:p>
          <a:p>
            <a:r>
              <a:rPr lang="en-US" altLang="zh-CN" sz="2400"/>
              <a:t>At each learning cycle, the rules attempt to classify the inputs and are then ranked by the teacher or fitness metric. For example, assume that at some cycle, the classifier has the following population of candidate classification rules, where the conclusion of 1 indicates that the pattern led to a correct </a:t>
            </a:r>
            <a:r>
              <a:rPr lang="en-US" altLang="zh-CN" sz="2400" err="1"/>
              <a:t>classifcation</a:t>
            </a:r>
            <a:r>
              <a:rPr lang="en-US" altLang="zh-CN" sz="2400"/>
              <a:t> and 0 that it did not: </a:t>
            </a:r>
            <a:endParaRPr lang="en-US" altLang="zh-CN" sz="240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00706" name="标题 200705"/>
          <p:cNvSpPr>
            <a:spLocks noGrp="1" noRot="1"/>
          </p:cNvSpPr>
          <p:nvPr>
            <p:ph type="title"/>
          </p:nvPr>
        </p:nvSpPr>
        <p:spPr/>
        <p:txBody>
          <a:bodyPr anchor="ctr" anchorCtr="0"/>
          <a:p>
            <a:endParaRPr dirty="0"/>
          </a:p>
        </p:txBody>
      </p:sp>
      <p:sp>
        <p:nvSpPr>
          <p:cNvPr id="200707" name="文本占位符 200706"/>
          <p:cNvSpPr>
            <a:spLocks noGrp="1" noRot="1"/>
          </p:cNvSpPr>
          <p:nvPr>
            <p:ph type="body" idx="1"/>
          </p:nvPr>
        </p:nvSpPr>
        <p:spPr/>
        <p:txBody>
          <a:bodyPr/>
          <a:p>
            <a:pPr>
              <a:buNone/>
            </a:pPr>
            <a:r>
              <a:rPr lang="en-US" altLang="zh-CN" sz="2400" dirty="0"/>
              <a:t>        </a:t>
            </a:r>
            <a:r>
              <a:rPr lang="en-US" altLang="zh-CN" sz="2400"/>
              <a:t>(# # # 2 1 #) </a:t>
            </a:r>
            <a:r>
              <a:rPr lang="en-US" altLang="zh-CN" sz="2400">
                <a:sym typeface="Wingdings" panose="05000000000000000000" pitchFamily="2" charset="2"/>
              </a:rPr>
              <a:t> 1      s=0.6</a:t>
            </a:r>
            <a:endParaRPr lang="en-US" altLang="zh-CN" sz="2400">
              <a:sym typeface="Wingdings" panose="05000000000000000000" pitchFamily="2" charset="2"/>
            </a:endParaRPr>
          </a:p>
          <a:p>
            <a:pPr>
              <a:buNone/>
            </a:pPr>
            <a:r>
              <a:rPr lang="en-US" altLang="zh-CN" sz="2400">
                <a:sym typeface="Wingdings" panose="05000000000000000000" pitchFamily="2" charset="2"/>
              </a:rPr>
              <a:t>        (# # 3 # # 5)  0      s=0.5</a:t>
            </a:r>
            <a:endParaRPr lang="en-US" altLang="zh-CN" sz="2400">
              <a:sym typeface="Wingdings" panose="05000000000000000000" pitchFamily="2" charset="2"/>
            </a:endParaRPr>
          </a:p>
          <a:p>
            <a:pPr>
              <a:buNone/>
            </a:pPr>
            <a:r>
              <a:rPr lang="en-US" altLang="zh-CN" sz="2400">
                <a:sym typeface="Wingdings" panose="05000000000000000000" pitchFamily="2" charset="2"/>
              </a:rPr>
              <a:t>        (2 1 # # # #)  1      s=0.4</a:t>
            </a:r>
            <a:endParaRPr lang="en-US" altLang="zh-CN" sz="2400">
              <a:sym typeface="Wingdings" panose="05000000000000000000" pitchFamily="2" charset="2"/>
            </a:endParaRPr>
          </a:p>
          <a:p>
            <a:pPr>
              <a:buNone/>
            </a:pPr>
            <a:r>
              <a:rPr lang="en-US" altLang="zh-CN" sz="2400">
                <a:sym typeface="Wingdings" panose="05000000000000000000" pitchFamily="2" charset="2"/>
              </a:rPr>
              <a:t>        (# 4 # # # 2)  0      s=0.23</a:t>
            </a:r>
            <a:endParaRPr lang="en-US" altLang="zh-CN" sz="240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01730" name="标题 201729"/>
          <p:cNvSpPr>
            <a:spLocks noGrp="1" noRot="1"/>
          </p:cNvSpPr>
          <p:nvPr>
            <p:ph type="title"/>
          </p:nvPr>
        </p:nvSpPr>
        <p:spPr/>
        <p:txBody>
          <a:bodyPr anchor="ctr" anchorCtr="0"/>
          <a:p>
            <a:endParaRPr dirty="0"/>
          </a:p>
        </p:txBody>
      </p:sp>
      <p:sp>
        <p:nvSpPr>
          <p:cNvPr id="201731" name="文本占位符 201730"/>
          <p:cNvSpPr>
            <a:spLocks noGrp="1" noRot="1"/>
          </p:cNvSpPr>
          <p:nvPr>
            <p:ph type="body" idx="1"/>
          </p:nvPr>
        </p:nvSpPr>
        <p:spPr/>
        <p:txBody>
          <a:bodyPr/>
          <a:p>
            <a:r>
              <a:rPr lang="en-US" altLang="zh-CN" sz="2400"/>
              <a:t>Suppose a new input message arrives from the environment: (1 4 3 2 1 5), and the teacher (using the first rule of Table 12.2) classifies this input vector as a positive example of A1. Rules 1 and 2 match. Conflict resolution is done through competitive bidding among matching rules. In our example, bidding is a function of the sum of the matches of the attribute values times the strength measure of the rule. “Don’t care” matches have the value 0.5, while exact matches have value 1.0. To normalize we divide this result by the length of the input vector.</a:t>
            </a:r>
            <a:endParaRPr lang="en-US" altLang="zh-CN" sz="240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02754" name="标题 202753"/>
          <p:cNvSpPr>
            <a:spLocks noGrp="1" noRot="1"/>
          </p:cNvSpPr>
          <p:nvPr>
            <p:ph type="title"/>
          </p:nvPr>
        </p:nvSpPr>
        <p:spPr/>
        <p:txBody>
          <a:bodyPr anchor="ctr" anchorCtr="0"/>
          <a:p>
            <a:endParaRPr dirty="0"/>
          </a:p>
        </p:txBody>
      </p:sp>
      <p:sp>
        <p:nvSpPr>
          <p:cNvPr id="202755" name="文本占位符 202754"/>
          <p:cNvSpPr>
            <a:spLocks noGrp="1" noRot="1"/>
          </p:cNvSpPr>
          <p:nvPr>
            <p:ph type="body" idx="1"/>
          </p:nvPr>
        </p:nvSpPr>
        <p:spPr/>
        <p:txBody>
          <a:bodyPr/>
          <a:p>
            <a:r>
              <a:rPr lang="en-US" altLang="zh-CN" sz="2400"/>
              <a:t>Since the input vector matches the first classifier with two exact and four “don’t cares,” its bid is ((4*0.5+2*1)*0.6)/6, or 0.4. The second classifier also matches two attributes and has four “don’t cares,” so its bid is 0.33.</a:t>
            </a:r>
            <a:endParaRPr lang="en-US" altLang="zh-CN" sz="2400"/>
          </a:p>
          <a:p>
            <a:r>
              <a:rPr lang="en-US" altLang="zh-CN" sz="2400"/>
              <a:t>The first rule wins and posts its action, a 1, indicating that this pattern is an example of A1.</a:t>
            </a:r>
            <a:endParaRPr lang="en-US" altLang="zh-CN" sz="240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03778" name="标题 203777"/>
          <p:cNvSpPr>
            <a:spLocks noGrp="1" noRot="1"/>
          </p:cNvSpPr>
          <p:nvPr>
            <p:ph type="title"/>
          </p:nvPr>
        </p:nvSpPr>
        <p:spPr/>
        <p:txBody>
          <a:bodyPr anchor="ctr" anchorCtr="0"/>
          <a:p>
            <a:endParaRPr dirty="0"/>
          </a:p>
        </p:txBody>
      </p:sp>
      <p:sp>
        <p:nvSpPr>
          <p:cNvPr id="203779" name="文本占位符 203778"/>
          <p:cNvSpPr>
            <a:spLocks noGrp="1" noRot="1"/>
          </p:cNvSpPr>
          <p:nvPr>
            <p:ph type="body" idx="1"/>
          </p:nvPr>
        </p:nvSpPr>
        <p:spPr/>
        <p:txBody>
          <a:bodyPr/>
          <a:p>
            <a:r>
              <a:rPr lang="en-US" altLang="zh-CN" sz="2400"/>
              <a:t>Once the fitness of the candidate rules has been computed, the learning algorithm applies genetic operators to create the next generation of rules. Randomly selecting a crossover position between the fourth and fifth elements,</a:t>
            </a:r>
            <a:endParaRPr lang="en-US" altLang="zh-CN" sz="2400"/>
          </a:p>
          <a:p>
            <a:pPr>
              <a:buNone/>
            </a:pPr>
            <a:r>
              <a:rPr lang="en-US" altLang="zh-CN" sz="2400"/>
              <a:t>                     (# # # 2 | 1 #) </a:t>
            </a:r>
            <a:r>
              <a:rPr lang="en-US" altLang="zh-CN" sz="2400">
                <a:sym typeface="Wingdings" panose="05000000000000000000" pitchFamily="2" charset="2"/>
              </a:rPr>
              <a:t> 1     s=0.6</a:t>
            </a:r>
            <a:endParaRPr lang="en-US" altLang="zh-CN" sz="2400">
              <a:sym typeface="Wingdings" panose="05000000000000000000" pitchFamily="2" charset="2"/>
            </a:endParaRPr>
          </a:p>
          <a:p>
            <a:pPr>
              <a:buNone/>
            </a:pPr>
            <a:r>
              <a:rPr lang="en-US" altLang="zh-CN" sz="2400">
                <a:sym typeface="Wingdings" panose="05000000000000000000" pitchFamily="2" charset="2"/>
              </a:rPr>
              <a:t>                     (# # 3 # | # 5)  0     s=0.5</a:t>
            </a:r>
            <a:endParaRPr lang="en-US" altLang="zh-CN" sz="2400">
              <a:sym typeface="Wingdings" panose="05000000000000000000" pitchFamily="2" charset="2"/>
            </a:endParaRPr>
          </a:p>
          <a:p>
            <a:pPr>
              <a:buNone/>
            </a:pPr>
            <a:r>
              <a:rPr lang="en-US" altLang="zh-CN" sz="2400">
                <a:sym typeface="Wingdings" panose="05000000000000000000" pitchFamily="2" charset="2"/>
              </a:rPr>
              <a:t>    produces the offspring:</a:t>
            </a:r>
            <a:endParaRPr lang="en-US" altLang="zh-CN" sz="2400">
              <a:sym typeface="Wingdings" panose="05000000000000000000" pitchFamily="2" charset="2"/>
            </a:endParaRPr>
          </a:p>
          <a:p>
            <a:pPr>
              <a:buNone/>
            </a:pPr>
            <a:r>
              <a:rPr lang="en-US" altLang="zh-CN" sz="2400">
                <a:sym typeface="Wingdings" panose="05000000000000000000" pitchFamily="2" charset="2"/>
              </a:rPr>
              <a:t>                     (# # 3 # | 1 #)  0     s=0.53</a:t>
            </a:r>
            <a:endParaRPr lang="en-US" altLang="zh-CN" sz="2400">
              <a:sym typeface="Wingdings" panose="05000000000000000000" pitchFamily="2" charset="2"/>
            </a:endParaRPr>
          </a:p>
          <a:p>
            <a:pPr>
              <a:buNone/>
            </a:pPr>
            <a:r>
              <a:rPr lang="en-US" altLang="zh-CN" sz="2400">
                <a:sym typeface="Wingdings" panose="05000000000000000000" pitchFamily="2" charset="2"/>
              </a:rPr>
              <a:t>                     (# # # 2 | # 5)  1     s=0.57</a:t>
            </a:r>
            <a:endParaRPr lang="en-US" altLang="zh-CN" sz="2400"/>
          </a:p>
        </p:txBody>
      </p:sp>
      <p:pic>
        <p:nvPicPr>
          <p:cNvPr id="2" name="图片 1"/>
          <p:cNvPicPr>
            <a:picLocks noChangeAspect="1"/>
          </p:cNvPicPr>
          <p:nvPr/>
        </p:nvPicPr>
        <p:blipFill>
          <a:blip r:embed="rId1"/>
          <a:stretch>
            <a:fillRect/>
          </a:stretch>
        </p:blipFill>
        <p:spPr>
          <a:xfrm>
            <a:off x="683895" y="2781300"/>
            <a:ext cx="7473950" cy="124142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04802" name="标题 204801"/>
          <p:cNvSpPr>
            <a:spLocks noGrp="1" noRot="1"/>
          </p:cNvSpPr>
          <p:nvPr>
            <p:ph type="title"/>
          </p:nvPr>
        </p:nvSpPr>
        <p:spPr/>
        <p:txBody>
          <a:bodyPr anchor="ctr" anchorCtr="0"/>
          <a:p>
            <a:endParaRPr dirty="0"/>
          </a:p>
        </p:txBody>
      </p:sp>
      <p:sp>
        <p:nvSpPr>
          <p:cNvPr id="204803" name="文本占位符 204802"/>
          <p:cNvSpPr>
            <a:spLocks noGrp="1" noRot="1"/>
          </p:cNvSpPr>
          <p:nvPr>
            <p:ph type="body" idx="1"/>
          </p:nvPr>
        </p:nvSpPr>
        <p:spPr/>
        <p:txBody>
          <a:bodyPr/>
          <a:p>
            <a:r>
              <a:rPr lang="en-US" altLang="zh-CN" sz="2400"/>
              <a:t>The fitness measure of the children is a weighted function of the fitness of the parents. The weighting is a function of where the crossover point lies.</a:t>
            </a:r>
            <a:endParaRPr lang="en-US" altLang="zh-CN" sz="2400"/>
          </a:p>
          <a:p>
            <a:r>
              <a:rPr lang="en-US" altLang="zh-CN" sz="2400"/>
              <a:t>A mutation operator may also be defined. A simple mutation rule would be to randomly change any attribute pattern to some other valid attribute pattern. Mutation operators are seen as </a:t>
            </a:r>
            <a:r>
              <a:rPr lang="en-US" altLang="zh-CN" sz="2400">
                <a:solidFill>
                  <a:srgbClr val="FF0000"/>
                </a:solidFill>
              </a:rPr>
              <a:t>forcing diversity </a:t>
            </a:r>
            <a:r>
              <a:rPr lang="en-US" altLang="zh-CN" sz="2400"/>
              <a:t>into the search for classifiers, while crossover attempts to preserve and build new children from successful pieces of parental patterns.</a:t>
            </a:r>
            <a:endParaRPr lang="en-US" altLang="zh-CN" sz="2400"/>
          </a:p>
        </p:txBody>
      </p:sp>
      <p:pic>
        <p:nvPicPr>
          <p:cNvPr id="2" name="图片 1"/>
          <p:cNvPicPr>
            <a:picLocks noChangeAspect="1"/>
          </p:cNvPicPr>
          <p:nvPr/>
        </p:nvPicPr>
        <p:blipFill>
          <a:blip r:embed="rId1"/>
          <a:stretch>
            <a:fillRect/>
          </a:stretch>
        </p:blipFill>
        <p:spPr>
          <a:xfrm>
            <a:off x="683895" y="5517515"/>
            <a:ext cx="7766050" cy="718820"/>
          </a:xfrm>
          <a:prstGeom prst="rect">
            <a:avLst/>
          </a:prstGeom>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05826" name="标题 205825"/>
          <p:cNvSpPr>
            <a:spLocks noGrp="1" noRot="1"/>
          </p:cNvSpPr>
          <p:nvPr>
            <p:ph type="title"/>
          </p:nvPr>
        </p:nvSpPr>
        <p:spPr/>
        <p:txBody>
          <a:bodyPr anchor="ctr" anchorCtr="0"/>
          <a:p>
            <a:r>
              <a:rPr lang="en-US" altLang="zh-CN" sz="2800"/>
              <a:t>12.2.2   Programming with Genetic Operators</a:t>
            </a:r>
            <a:endParaRPr lang="en-US" altLang="zh-CN" sz="2800"/>
          </a:p>
        </p:txBody>
      </p:sp>
      <p:sp>
        <p:nvSpPr>
          <p:cNvPr id="205827" name="文本占位符 205826"/>
          <p:cNvSpPr>
            <a:spLocks noGrp="1" noRot="1"/>
          </p:cNvSpPr>
          <p:nvPr>
            <p:ph type="body" idx="1"/>
          </p:nvPr>
        </p:nvSpPr>
        <p:spPr/>
        <p:txBody>
          <a:bodyPr/>
          <a:p>
            <a:r>
              <a:rPr lang="en-US" altLang="zh-CN" sz="2400">
                <a:solidFill>
                  <a:srgbClr val="FF0000"/>
                </a:solidFill>
              </a:rPr>
              <a:t>Genetic programming starts with an initial population of randomly generated programs made up of appropriate program pieces.</a:t>
            </a:r>
            <a:r>
              <a:rPr lang="en-US" altLang="zh-CN" sz="2400"/>
              <a:t> These pieces, suitable for a problem domain, may consist of standard arithmetic operations, other related programming operations, and mathematical functions, as well as logical and domain-specific functions. Program components include data items of the usual types: boolean, integer, floating point, vector, symbolic, or multiple-valued.</a:t>
            </a:r>
            <a:endParaRPr lang="en-US" altLang="zh-CN" sz="240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06850" name="标题 206849"/>
          <p:cNvSpPr>
            <a:spLocks noGrp="1" noRot="1"/>
          </p:cNvSpPr>
          <p:nvPr>
            <p:ph type="title"/>
          </p:nvPr>
        </p:nvSpPr>
        <p:spPr/>
        <p:txBody>
          <a:bodyPr anchor="ctr" anchorCtr="0"/>
          <a:p>
            <a:endParaRPr dirty="0"/>
          </a:p>
        </p:txBody>
      </p:sp>
      <p:sp>
        <p:nvSpPr>
          <p:cNvPr id="206851" name="文本占位符 206850"/>
          <p:cNvSpPr>
            <a:spLocks noGrp="1" noRot="1"/>
          </p:cNvSpPr>
          <p:nvPr>
            <p:ph type="body" idx="1"/>
          </p:nvPr>
        </p:nvSpPr>
        <p:spPr/>
        <p:txBody>
          <a:bodyPr/>
          <a:p>
            <a:r>
              <a:rPr lang="en-US" altLang="zh-CN" sz="2400"/>
              <a:t>After initialization, thousands of computer programs are genetically bred. The production of new programs comes with application of genetic operators. Crossover, mutation, and other breeding algorithms must be customized for the production of computer programs.</a:t>
            </a:r>
            <a:endParaRPr lang="en-US" altLang="zh-CN" sz="2400"/>
          </a:p>
          <a:p>
            <a:r>
              <a:rPr lang="en-US" altLang="zh-CN" sz="2400"/>
              <a:t>To summarize, genetic programming includes six components, many very similar to the requirements for GAs:</a:t>
            </a:r>
            <a:endParaRPr lang="en-US" altLang="zh-CN" sz="24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1554" name="标题 151553"/>
          <p:cNvSpPr>
            <a:spLocks noGrp="1" noRot="1"/>
          </p:cNvSpPr>
          <p:nvPr>
            <p:ph type="title"/>
          </p:nvPr>
        </p:nvSpPr>
        <p:spPr/>
        <p:txBody>
          <a:bodyPr anchor="ctr" anchorCtr="0"/>
          <a:p>
            <a:r>
              <a:rPr lang="en-US" altLang="zh-CN" sz="3600"/>
              <a:t>12.1  The Genetic Algorithm</a:t>
            </a:r>
            <a:endParaRPr lang="en-US" altLang="zh-CN" sz="3600"/>
          </a:p>
        </p:txBody>
      </p:sp>
      <p:sp>
        <p:nvSpPr>
          <p:cNvPr id="151555" name="文本占位符 151554"/>
          <p:cNvSpPr>
            <a:spLocks noGrp="1" noRot="1"/>
          </p:cNvSpPr>
          <p:nvPr>
            <p:ph type="body" sz="half" idx="1"/>
          </p:nvPr>
        </p:nvSpPr>
        <p:spPr>
          <a:xfrm>
            <a:off x="304800" y="1981200"/>
            <a:ext cx="8515350" cy="3886200"/>
          </a:xfrm>
        </p:spPr>
        <p:txBody>
          <a:bodyPr/>
          <a:p>
            <a:pPr>
              <a:buClr>
                <a:schemeClr val="hlink"/>
              </a:buClr>
              <a:buSzPct val="70000"/>
              <a:buFont typeface="Wingdings" panose="05000000000000000000" pitchFamily="2" charset="2"/>
            </a:pPr>
            <a:r>
              <a:rPr lang="en-US" altLang="zh-CN" sz="2400"/>
              <a:t>Like neural networks, genetic algorithms are based on a biological metaphor: They view learning as a competition among a population of evolving candidate problem solutions. A “fitness” function evaluates each solution to decide whether it will contribute to the next generation of solutions. Then, through operations analogous to gene transfer in sexual reproduction, the algorithm creates a new population of candidate solutions.</a:t>
            </a:r>
            <a:endParaRPr lang="en-US" altLang="zh-CN" sz="2400"/>
          </a:p>
          <a:p>
            <a:pPr>
              <a:buClr>
                <a:schemeClr val="hlink"/>
              </a:buClr>
              <a:buSzPct val="70000"/>
              <a:buFont typeface="Wingdings" panose="05000000000000000000" pitchFamily="2" charset="2"/>
              <a:buNone/>
            </a:pPr>
            <a:r>
              <a:rPr lang="en-US" altLang="zh-CN" sz="2400"/>
              <a:t>       Let P(t) define a population of candidate solutions,   ,at time t:</a:t>
            </a:r>
            <a:endParaRPr lang="en-US" altLang="zh-CN" sz="2400"/>
          </a:p>
        </p:txBody>
      </p:sp>
      <p:graphicFrame>
        <p:nvGraphicFramePr>
          <p:cNvPr id="151556" name="内容占位符 151555"/>
          <p:cNvGraphicFramePr/>
          <p:nvPr>
            <p:ph sz="quarter" idx="2"/>
          </p:nvPr>
        </p:nvGraphicFramePr>
        <p:xfrm>
          <a:off x="7740650" y="4941888"/>
          <a:ext cx="344488" cy="503237"/>
        </p:xfrm>
        <a:graphic>
          <a:graphicData uri="http://schemas.openxmlformats.org/presentationml/2006/ole">
            <mc:AlternateContent xmlns:mc="http://schemas.openxmlformats.org/markup-compatibility/2006">
              <mc:Choice xmlns:v="urn:schemas-microsoft-com:vml" Requires="v">
                <p:oleObj spid="_x0000_s3076" name="" r:id="rId1" imgW="165100" imgH="241300" progId="Equation.3">
                  <p:embed/>
                </p:oleObj>
              </mc:Choice>
              <mc:Fallback>
                <p:oleObj name="" r:id="rId1" imgW="165100" imgH="241300" progId="Equation.3">
                  <p:embed/>
                  <p:pic>
                    <p:nvPicPr>
                      <p:cNvPr id="0" name="图片 3075"/>
                      <p:cNvPicPr/>
                      <p:nvPr/>
                    </p:nvPicPr>
                    <p:blipFill>
                      <a:blip r:embed="rId2"/>
                      <a:stretch>
                        <a:fillRect/>
                      </a:stretch>
                    </p:blipFill>
                    <p:spPr>
                      <a:xfrm>
                        <a:off x="7740650" y="4941888"/>
                        <a:ext cx="344488" cy="503237"/>
                      </a:xfrm>
                      <a:prstGeom prst="rect">
                        <a:avLst/>
                      </a:prstGeom>
                      <a:noFill/>
                      <a:ln w="38100">
                        <a:miter/>
                      </a:ln>
                    </p:spPr>
                  </p:pic>
                </p:oleObj>
              </mc:Fallback>
            </mc:AlternateContent>
          </a:graphicData>
        </a:graphic>
      </p:graphicFrame>
      <p:graphicFrame>
        <p:nvGraphicFramePr>
          <p:cNvPr id="151558" name="内容占位符 151557"/>
          <p:cNvGraphicFramePr/>
          <p:nvPr>
            <p:ph sz="quarter" idx="3"/>
          </p:nvPr>
        </p:nvGraphicFramePr>
        <p:xfrm>
          <a:off x="2051050" y="5589588"/>
          <a:ext cx="2800350" cy="549275"/>
        </p:xfrm>
        <a:graphic>
          <a:graphicData uri="http://schemas.openxmlformats.org/presentationml/2006/ole">
            <mc:AlternateContent xmlns:mc="http://schemas.openxmlformats.org/markup-compatibility/2006">
              <mc:Choice xmlns:v="urn:schemas-microsoft-com:vml" Requires="v">
                <p:oleObj spid="_x0000_s3077" name="" r:id="rId3" imgW="1231265" imgH="241300" progId="Equation.3">
                  <p:embed/>
                </p:oleObj>
              </mc:Choice>
              <mc:Fallback>
                <p:oleObj name="" r:id="rId3" imgW="1231265" imgH="241300" progId="Equation.3">
                  <p:embed/>
                  <p:pic>
                    <p:nvPicPr>
                      <p:cNvPr id="0" name="图片 3076"/>
                      <p:cNvPicPr/>
                      <p:nvPr/>
                    </p:nvPicPr>
                    <p:blipFill>
                      <a:blip r:embed="rId4"/>
                      <a:stretch>
                        <a:fillRect/>
                      </a:stretch>
                    </p:blipFill>
                    <p:spPr>
                      <a:xfrm>
                        <a:off x="2051050" y="5589588"/>
                        <a:ext cx="2800350" cy="549275"/>
                      </a:xfrm>
                      <a:prstGeom prst="rect">
                        <a:avLst/>
                      </a:prstGeom>
                      <a:noFill/>
                      <a:ln w="38100">
                        <a:miter/>
                      </a:ln>
                    </p:spPr>
                  </p:pic>
                </p:oleObj>
              </mc:Fallback>
            </mc:AlternateContent>
          </a:graphicData>
        </a:graphic>
      </p:graphicFrame>
      <p:pic>
        <p:nvPicPr>
          <p:cNvPr id="2" name="图片 1"/>
          <p:cNvPicPr>
            <a:picLocks noChangeAspect="1"/>
          </p:cNvPicPr>
          <p:nvPr/>
        </p:nvPicPr>
        <p:blipFill>
          <a:blip r:embed="rId5"/>
          <a:stretch>
            <a:fillRect/>
          </a:stretch>
        </p:blipFill>
        <p:spPr>
          <a:xfrm>
            <a:off x="608965" y="260985"/>
            <a:ext cx="7907020" cy="788035"/>
          </a:xfrm>
          <a:prstGeom prst="rect">
            <a:avLst/>
          </a:prstGeom>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07874" name="标题 207873"/>
          <p:cNvSpPr>
            <a:spLocks noGrp="1" noRot="1"/>
          </p:cNvSpPr>
          <p:nvPr>
            <p:ph type="title"/>
          </p:nvPr>
        </p:nvSpPr>
        <p:spPr/>
        <p:txBody>
          <a:bodyPr anchor="ctr" anchorCtr="0"/>
          <a:p>
            <a:endParaRPr dirty="0"/>
          </a:p>
        </p:txBody>
      </p:sp>
      <p:sp>
        <p:nvSpPr>
          <p:cNvPr id="207875" name="文本占位符 207874"/>
          <p:cNvSpPr>
            <a:spLocks noGrp="1" noRot="1"/>
          </p:cNvSpPr>
          <p:nvPr>
            <p:ph type="body" idx="1"/>
          </p:nvPr>
        </p:nvSpPr>
        <p:spPr/>
        <p:txBody>
          <a:bodyPr/>
          <a:p>
            <a:pPr>
              <a:buNone/>
            </a:pPr>
            <a:r>
              <a:rPr lang="en-US" altLang="zh-CN" sz="2400" dirty="0"/>
              <a:t>        </a:t>
            </a:r>
            <a:r>
              <a:rPr lang="en-US" altLang="zh-CN" sz="2400"/>
              <a:t>1. A set of structures that undergo transformation by genetic operators.</a:t>
            </a:r>
            <a:endParaRPr lang="en-US" altLang="zh-CN" sz="2400"/>
          </a:p>
          <a:p>
            <a:pPr>
              <a:buNone/>
            </a:pPr>
            <a:r>
              <a:rPr lang="en-US" altLang="zh-CN" sz="2400"/>
              <a:t>        2. A set of initial structures suited to a problem domain.</a:t>
            </a:r>
            <a:endParaRPr lang="en-US" altLang="zh-CN" sz="2400"/>
          </a:p>
          <a:p>
            <a:pPr>
              <a:buNone/>
            </a:pPr>
            <a:r>
              <a:rPr lang="en-US" altLang="zh-CN" sz="2400"/>
              <a:t>        3. A fitness measure, again domain dependent, to evaluate structures.</a:t>
            </a:r>
            <a:endParaRPr lang="en-US" altLang="zh-CN" sz="2400"/>
          </a:p>
          <a:p>
            <a:pPr>
              <a:buNone/>
            </a:pPr>
            <a:r>
              <a:rPr lang="en-US" altLang="zh-CN" sz="2400"/>
              <a:t>        4. A set of genetic operators to transform structures.</a:t>
            </a:r>
            <a:endParaRPr lang="en-US" altLang="zh-CN" sz="2400"/>
          </a:p>
          <a:p>
            <a:pPr>
              <a:buNone/>
            </a:pPr>
            <a:r>
              <a:rPr lang="en-US" altLang="zh-CN" sz="2400"/>
              <a:t>        5. Parameters and state descriptions that describe members of each generation.</a:t>
            </a:r>
            <a:endParaRPr lang="en-US" altLang="zh-CN" sz="2400"/>
          </a:p>
          <a:p>
            <a:pPr>
              <a:buNone/>
            </a:pPr>
            <a:r>
              <a:rPr lang="en-US" altLang="zh-CN" sz="2400"/>
              <a:t>        6. A set of termination conditions.</a:t>
            </a:r>
            <a:endParaRPr lang="en-US" altLang="zh-CN" sz="240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08898" name="标题 208897"/>
          <p:cNvSpPr>
            <a:spLocks noGrp="1" noRot="1"/>
          </p:cNvSpPr>
          <p:nvPr>
            <p:ph type="title"/>
          </p:nvPr>
        </p:nvSpPr>
        <p:spPr/>
        <p:txBody>
          <a:bodyPr anchor="ctr" anchorCtr="0"/>
          <a:p>
            <a:endParaRPr dirty="0"/>
          </a:p>
        </p:txBody>
      </p:sp>
      <p:sp>
        <p:nvSpPr>
          <p:cNvPr id="208899" name="文本占位符 208898"/>
          <p:cNvSpPr>
            <a:spLocks noGrp="1" noRot="1"/>
          </p:cNvSpPr>
          <p:nvPr>
            <p:ph type="body" idx="1"/>
          </p:nvPr>
        </p:nvSpPr>
        <p:spPr/>
        <p:txBody>
          <a:bodyPr/>
          <a:p>
            <a:r>
              <a:rPr lang="en-US" altLang="zh-CN" sz="2400"/>
              <a:t>Genetic programming manipulates hierarchically organized program modules.</a:t>
            </a:r>
            <a:endParaRPr lang="en-US" altLang="zh-CN" sz="2400"/>
          </a:p>
          <a:p>
            <a:r>
              <a:rPr lang="en-US" altLang="zh-CN" sz="2400"/>
              <a:t>Genetic operators manipulate s-expressions.</a:t>
            </a:r>
            <a:endParaRPr lang="en-US" altLang="zh-CN" sz="2400"/>
          </a:p>
          <a:p>
            <a:r>
              <a:rPr lang="en-US" altLang="zh-CN" sz="2400"/>
              <a:t>Genetic programming will construct useful programs, given that the atomic pieces and evaluable predicates of the problem domain are available.</a:t>
            </a:r>
            <a:endParaRPr lang="en-US" altLang="zh-CN" sz="2400"/>
          </a:p>
          <a:p>
            <a:r>
              <a:rPr lang="en-US" altLang="zh-CN" sz="2400"/>
              <a:t>To initialize the structures for adaptation by genetic operators, we must create two sets: F, the set of functions and T, the set of terminal values required for the domain.</a:t>
            </a:r>
            <a:endParaRPr lang="en-US" altLang="zh-CN" sz="2400"/>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09922" name="标题 209921"/>
          <p:cNvSpPr>
            <a:spLocks noGrp="1" noRot="1"/>
          </p:cNvSpPr>
          <p:nvPr>
            <p:ph type="title"/>
          </p:nvPr>
        </p:nvSpPr>
        <p:spPr/>
        <p:txBody>
          <a:bodyPr anchor="ctr" anchorCtr="0"/>
          <a:p>
            <a:endParaRPr dirty="0"/>
          </a:p>
        </p:txBody>
      </p:sp>
      <p:sp>
        <p:nvSpPr>
          <p:cNvPr id="209923" name="文本占位符 209922"/>
          <p:cNvSpPr>
            <a:spLocks noGrp="1" noRot="1"/>
          </p:cNvSpPr>
          <p:nvPr>
            <p:ph type="body" idx="1"/>
          </p:nvPr>
        </p:nvSpPr>
        <p:spPr/>
        <p:txBody>
          <a:bodyPr/>
          <a:p>
            <a:r>
              <a:rPr lang="en-US" altLang="zh-CN" sz="2400"/>
              <a:t>Next, a population of initial “programs” is generated by randomly selecting elements from the union of sets F and T.</a:t>
            </a:r>
            <a:endParaRPr lang="en-US" altLang="zh-CN" sz="2400"/>
          </a:p>
          <a:p>
            <a:r>
              <a:rPr lang="en-US" altLang="zh-CN" sz="2400"/>
              <a:t>The program we have randomly produced is represented in Figure 12.4. Figure 12.4a gives the tree after the first selection of +, 15.4b after selecting the terminal 6, and 15.4c the final program</a:t>
            </a:r>
            <a:endParaRPr lang="en-US" altLang="zh-CN" sz="240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10946" name="标题 210945"/>
          <p:cNvSpPr>
            <a:spLocks noGrp="1" noRot="1"/>
          </p:cNvSpPr>
          <p:nvPr>
            <p:ph type="title"/>
          </p:nvPr>
        </p:nvSpPr>
        <p:spPr/>
        <p:txBody>
          <a:bodyPr anchor="ctr" anchorCtr="0"/>
          <a:p>
            <a:endParaRPr dirty="0"/>
          </a:p>
        </p:txBody>
      </p:sp>
      <p:sp>
        <p:nvSpPr>
          <p:cNvPr id="210947" name="文本占位符 210946"/>
          <p:cNvSpPr>
            <a:spLocks noGrp="1" noRot="1"/>
          </p:cNvSpPr>
          <p:nvPr>
            <p:ph type="body" idx="1"/>
          </p:nvPr>
        </p:nvSpPr>
        <p:spPr>
          <a:xfrm>
            <a:off x="323850" y="5589588"/>
            <a:ext cx="8540750" cy="935037"/>
          </a:xfrm>
        </p:spPr>
        <p:txBody>
          <a:bodyPr/>
          <a:p>
            <a:pPr>
              <a:buNone/>
            </a:pPr>
            <a:r>
              <a:rPr lang="en-US" altLang="zh-CN" sz="2000"/>
              <a:t>      Figure 12.4   The random generation of a program to initialize.</a:t>
            </a:r>
            <a:endParaRPr lang="en-US" altLang="zh-CN" sz="2000"/>
          </a:p>
          <a:p>
            <a:pPr>
              <a:buNone/>
            </a:pPr>
            <a:r>
              <a:rPr lang="en-US" altLang="zh-CN" sz="2000"/>
              <a:t>                           The circled nodes are from the set of functions.</a:t>
            </a:r>
            <a:endParaRPr lang="en-US" altLang="zh-CN" sz="2000"/>
          </a:p>
        </p:txBody>
      </p:sp>
      <p:grpSp>
        <p:nvGrpSpPr>
          <p:cNvPr id="210966" name="组合 210965"/>
          <p:cNvGrpSpPr/>
          <p:nvPr/>
        </p:nvGrpSpPr>
        <p:grpSpPr>
          <a:xfrm>
            <a:off x="539750" y="1916113"/>
            <a:ext cx="6985000" cy="3097212"/>
            <a:chOff x="340" y="1207"/>
            <a:chExt cx="4400" cy="1951"/>
          </a:xfrm>
        </p:grpSpPr>
        <p:sp>
          <p:nvSpPr>
            <p:cNvPr id="210948" name="椭圆 210947"/>
            <p:cNvSpPr/>
            <p:nvPr/>
          </p:nvSpPr>
          <p:spPr>
            <a:xfrm>
              <a:off x="612" y="1979"/>
              <a:ext cx="273" cy="272"/>
            </a:xfrm>
            <a:prstGeom prst="ellipse">
              <a:avLst/>
            </a:prstGeom>
            <a:solidFill>
              <a:schemeClr val="accent1"/>
            </a:solidFill>
            <a:ln w="12700" cap="sq" cmpd="sng">
              <a:solidFill>
                <a:schemeClr val="tx1"/>
              </a:solidFill>
              <a:prstDash val="solid"/>
              <a:headEnd type="none" w="med" len="med"/>
              <a:tailEnd type="none" w="med" len="med"/>
            </a:ln>
          </p:spPr>
          <p:txBody>
            <a:bodyPr/>
            <a:p>
              <a:endParaRPr lang="zh-CN" altLang="en-US"/>
            </a:p>
          </p:txBody>
        </p:sp>
        <p:sp>
          <p:nvSpPr>
            <p:cNvPr id="210949" name="椭圆 210948"/>
            <p:cNvSpPr/>
            <p:nvPr/>
          </p:nvSpPr>
          <p:spPr>
            <a:xfrm>
              <a:off x="1837" y="1979"/>
              <a:ext cx="273" cy="272"/>
            </a:xfrm>
            <a:prstGeom prst="ellipse">
              <a:avLst/>
            </a:prstGeom>
            <a:solidFill>
              <a:schemeClr val="accent1"/>
            </a:solidFill>
            <a:ln w="12700" cap="sq" cmpd="sng">
              <a:solidFill>
                <a:schemeClr val="tx1"/>
              </a:solidFill>
              <a:prstDash val="solid"/>
              <a:headEnd type="none" w="med" len="med"/>
              <a:tailEnd type="none" w="med" len="med"/>
            </a:ln>
          </p:spPr>
          <p:txBody>
            <a:bodyPr/>
            <a:p>
              <a:endParaRPr lang="zh-CN" altLang="en-US"/>
            </a:p>
          </p:txBody>
        </p:sp>
        <p:sp>
          <p:nvSpPr>
            <p:cNvPr id="210950" name="椭圆 210949"/>
            <p:cNvSpPr/>
            <p:nvPr/>
          </p:nvSpPr>
          <p:spPr>
            <a:xfrm>
              <a:off x="2109" y="1434"/>
              <a:ext cx="273" cy="272"/>
            </a:xfrm>
            <a:prstGeom prst="ellipse">
              <a:avLst/>
            </a:prstGeom>
            <a:solidFill>
              <a:schemeClr val="accent1"/>
            </a:solidFill>
            <a:ln w="12700" cap="sq" cmpd="sng">
              <a:solidFill>
                <a:schemeClr val="tx1"/>
              </a:solidFill>
              <a:prstDash val="solid"/>
              <a:headEnd type="none" w="med" len="med"/>
              <a:tailEnd type="none" w="med" len="med"/>
            </a:ln>
          </p:spPr>
          <p:txBody>
            <a:bodyPr/>
            <a:p>
              <a:endParaRPr lang="zh-CN" altLang="en-US"/>
            </a:p>
          </p:txBody>
        </p:sp>
        <p:sp>
          <p:nvSpPr>
            <p:cNvPr id="210951" name="椭圆 210950"/>
            <p:cNvSpPr/>
            <p:nvPr/>
          </p:nvSpPr>
          <p:spPr>
            <a:xfrm>
              <a:off x="4195" y="2478"/>
              <a:ext cx="273" cy="272"/>
            </a:xfrm>
            <a:prstGeom prst="ellipse">
              <a:avLst/>
            </a:prstGeom>
            <a:solidFill>
              <a:schemeClr val="accent1"/>
            </a:solidFill>
            <a:ln w="12700" cap="sq" cmpd="sng">
              <a:solidFill>
                <a:schemeClr val="tx1"/>
              </a:solidFill>
              <a:prstDash val="solid"/>
              <a:headEnd type="none" w="med" len="med"/>
              <a:tailEnd type="none" w="med" len="med"/>
            </a:ln>
          </p:spPr>
          <p:txBody>
            <a:bodyPr/>
            <a:p>
              <a:endParaRPr lang="zh-CN" altLang="en-US"/>
            </a:p>
          </p:txBody>
        </p:sp>
        <p:sp>
          <p:nvSpPr>
            <p:cNvPr id="210952" name="椭圆 210951"/>
            <p:cNvSpPr/>
            <p:nvPr/>
          </p:nvSpPr>
          <p:spPr>
            <a:xfrm>
              <a:off x="3787" y="1888"/>
              <a:ext cx="273" cy="272"/>
            </a:xfrm>
            <a:prstGeom prst="ellipse">
              <a:avLst/>
            </a:prstGeom>
            <a:solidFill>
              <a:schemeClr val="accent1"/>
            </a:solidFill>
            <a:ln w="12700" cap="sq" cmpd="sng">
              <a:solidFill>
                <a:schemeClr val="tx1"/>
              </a:solidFill>
              <a:prstDash val="solid"/>
              <a:headEnd type="none" w="med" len="med"/>
              <a:tailEnd type="none" w="med" len="med"/>
            </a:ln>
          </p:spPr>
          <p:txBody>
            <a:bodyPr/>
            <a:p>
              <a:endParaRPr lang="zh-CN" altLang="en-US"/>
            </a:p>
          </p:txBody>
        </p:sp>
        <p:sp>
          <p:nvSpPr>
            <p:cNvPr id="210953" name="椭圆 210952"/>
            <p:cNvSpPr/>
            <p:nvPr/>
          </p:nvSpPr>
          <p:spPr>
            <a:xfrm>
              <a:off x="4150" y="1207"/>
              <a:ext cx="273" cy="272"/>
            </a:xfrm>
            <a:prstGeom prst="ellipse">
              <a:avLst/>
            </a:prstGeom>
            <a:solidFill>
              <a:schemeClr val="accent1"/>
            </a:solidFill>
            <a:ln w="12700" cap="sq" cmpd="sng">
              <a:solidFill>
                <a:schemeClr val="tx1"/>
              </a:solidFill>
              <a:prstDash val="solid"/>
              <a:headEnd type="none" w="med" len="med"/>
              <a:tailEnd type="none" w="med" len="med"/>
            </a:ln>
          </p:spPr>
          <p:txBody>
            <a:bodyPr/>
            <a:p>
              <a:endParaRPr lang="zh-CN" altLang="en-US"/>
            </a:p>
          </p:txBody>
        </p:sp>
        <p:sp>
          <p:nvSpPr>
            <p:cNvPr id="210954" name="直接连接符 210953"/>
            <p:cNvSpPr/>
            <p:nvPr/>
          </p:nvSpPr>
          <p:spPr>
            <a:xfrm flipH="1">
              <a:off x="340" y="2205"/>
              <a:ext cx="318" cy="499"/>
            </a:xfrm>
            <a:prstGeom prst="line">
              <a:avLst/>
            </a:prstGeom>
            <a:ln w="12700" cap="sq" cmpd="sng">
              <a:solidFill>
                <a:schemeClr val="tx1"/>
              </a:solidFill>
              <a:prstDash val="solid"/>
              <a:headEnd type="none" w="med" len="med"/>
              <a:tailEnd type="none" w="med" len="med"/>
            </a:ln>
          </p:spPr>
        </p:sp>
        <p:sp>
          <p:nvSpPr>
            <p:cNvPr id="210955" name="直接连接符 210954"/>
            <p:cNvSpPr/>
            <p:nvPr/>
          </p:nvSpPr>
          <p:spPr>
            <a:xfrm>
              <a:off x="839" y="2205"/>
              <a:ext cx="227" cy="499"/>
            </a:xfrm>
            <a:prstGeom prst="line">
              <a:avLst/>
            </a:prstGeom>
            <a:ln w="12700" cap="sq" cmpd="sng">
              <a:solidFill>
                <a:schemeClr val="tx1"/>
              </a:solidFill>
              <a:prstDash val="solid"/>
              <a:headEnd type="none" w="med" len="med"/>
              <a:tailEnd type="none" w="med" len="med"/>
            </a:ln>
          </p:spPr>
        </p:sp>
        <p:sp>
          <p:nvSpPr>
            <p:cNvPr id="210956" name="直接连接符 210955"/>
            <p:cNvSpPr/>
            <p:nvPr/>
          </p:nvSpPr>
          <p:spPr>
            <a:xfrm flipH="1">
              <a:off x="2064" y="1706"/>
              <a:ext cx="136" cy="273"/>
            </a:xfrm>
            <a:prstGeom prst="line">
              <a:avLst/>
            </a:prstGeom>
            <a:ln w="12700" cap="sq" cmpd="sng">
              <a:solidFill>
                <a:schemeClr val="tx1"/>
              </a:solidFill>
              <a:prstDash val="solid"/>
              <a:headEnd type="none" w="med" len="med"/>
              <a:tailEnd type="none" w="med" len="med"/>
            </a:ln>
          </p:spPr>
        </p:sp>
        <p:sp>
          <p:nvSpPr>
            <p:cNvPr id="210957" name="直接连接符 210956"/>
            <p:cNvSpPr/>
            <p:nvPr/>
          </p:nvSpPr>
          <p:spPr>
            <a:xfrm>
              <a:off x="2290" y="1706"/>
              <a:ext cx="136" cy="318"/>
            </a:xfrm>
            <a:prstGeom prst="line">
              <a:avLst/>
            </a:prstGeom>
            <a:ln w="12700" cap="sq" cmpd="sng">
              <a:solidFill>
                <a:schemeClr val="tx1"/>
              </a:solidFill>
              <a:prstDash val="solid"/>
              <a:headEnd type="none" w="med" len="med"/>
              <a:tailEnd type="none" w="med" len="med"/>
            </a:ln>
          </p:spPr>
        </p:sp>
        <p:sp>
          <p:nvSpPr>
            <p:cNvPr id="210958" name="直接连接符 210957"/>
            <p:cNvSpPr/>
            <p:nvPr/>
          </p:nvSpPr>
          <p:spPr>
            <a:xfrm flipH="1">
              <a:off x="1655" y="2251"/>
              <a:ext cx="227" cy="453"/>
            </a:xfrm>
            <a:prstGeom prst="line">
              <a:avLst/>
            </a:prstGeom>
            <a:ln w="12700" cap="sq" cmpd="sng">
              <a:solidFill>
                <a:schemeClr val="tx1"/>
              </a:solidFill>
              <a:prstDash val="solid"/>
              <a:headEnd type="none" w="med" len="med"/>
              <a:tailEnd type="none" w="med" len="med"/>
            </a:ln>
          </p:spPr>
        </p:sp>
        <p:sp>
          <p:nvSpPr>
            <p:cNvPr id="210959" name="直接连接符 210958"/>
            <p:cNvSpPr/>
            <p:nvPr/>
          </p:nvSpPr>
          <p:spPr>
            <a:xfrm>
              <a:off x="2018" y="2251"/>
              <a:ext cx="182" cy="453"/>
            </a:xfrm>
            <a:prstGeom prst="line">
              <a:avLst/>
            </a:prstGeom>
            <a:ln w="12700" cap="sq" cmpd="sng">
              <a:solidFill>
                <a:schemeClr val="tx1"/>
              </a:solidFill>
              <a:prstDash val="solid"/>
              <a:headEnd type="none" w="med" len="med"/>
              <a:tailEnd type="none" w="med" len="med"/>
            </a:ln>
          </p:spPr>
        </p:sp>
        <p:sp>
          <p:nvSpPr>
            <p:cNvPr id="210960" name="直接连接符 210959"/>
            <p:cNvSpPr/>
            <p:nvPr/>
          </p:nvSpPr>
          <p:spPr>
            <a:xfrm flipH="1">
              <a:off x="4014" y="1480"/>
              <a:ext cx="227" cy="408"/>
            </a:xfrm>
            <a:prstGeom prst="line">
              <a:avLst/>
            </a:prstGeom>
            <a:ln w="12700" cap="sq" cmpd="sng">
              <a:solidFill>
                <a:schemeClr val="tx1"/>
              </a:solidFill>
              <a:prstDash val="solid"/>
              <a:headEnd type="none" w="med" len="med"/>
              <a:tailEnd type="none" w="med" len="med"/>
            </a:ln>
          </p:spPr>
        </p:sp>
        <p:sp>
          <p:nvSpPr>
            <p:cNvPr id="210961" name="直接连接符 210960"/>
            <p:cNvSpPr/>
            <p:nvPr/>
          </p:nvSpPr>
          <p:spPr>
            <a:xfrm>
              <a:off x="4377" y="1480"/>
              <a:ext cx="227" cy="453"/>
            </a:xfrm>
            <a:prstGeom prst="line">
              <a:avLst/>
            </a:prstGeom>
            <a:ln w="12700" cap="sq" cmpd="sng">
              <a:solidFill>
                <a:schemeClr val="tx1"/>
              </a:solidFill>
              <a:prstDash val="solid"/>
              <a:headEnd type="none" w="med" len="med"/>
              <a:tailEnd type="none" w="med" len="med"/>
            </a:ln>
          </p:spPr>
        </p:sp>
        <p:sp>
          <p:nvSpPr>
            <p:cNvPr id="210962" name="直接连接符 210961"/>
            <p:cNvSpPr/>
            <p:nvPr/>
          </p:nvSpPr>
          <p:spPr>
            <a:xfrm>
              <a:off x="4014" y="2160"/>
              <a:ext cx="227" cy="318"/>
            </a:xfrm>
            <a:prstGeom prst="line">
              <a:avLst/>
            </a:prstGeom>
            <a:ln w="12700" cap="sq" cmpd="sng">
              <a:solidFill>
                <a:schemeClr val="tx1"/>
              </a:solidFill>
              <a:prstDash val="solid"/>
              <a:headEnd type="none" w="med" len="med"/>
              <a:tailEnd type="none" w="med" len="med"/>
            </a:ln>
          </p:spPr>
        </p:sp>
        <p:sp>
          <p:nvSpPr>
            <p:cNvPr id="210963" name="直接连接符 210962"/>
            <p:cNvSpPr/>
            <p:nvPr/>
          </p:nvSpPr>
          <p:spPr>
            <a:xfrm flipH="1">
              <a:off x="3651" y="2160"/>
              <a:ext cx="227" cy="408"/>
            </a:xfrm>
            <a:prstGeom prst="line">
              <a:avLst/>
            </a:prstGeom>
            <a:ln w="12700" cap="sq" cmpd="sng">
              <a:solidFill>
                <a:schemeClr val="tx1"/>
              </a:solidFill>
              <a:prstDash val="solid"/>
              <a:headEnd type="none" w="med" len="med"/>
              <a:tailEnd type="none" w="med" len="med"/>
            </a:ln>
          </p:spPr>
        </p:sp>
        <p:sp>
          <p:nvSpPr>
            <p:cNvPr id="210964" name="直接连接符 210963"/>
            <p:cNvSpPr/>
            <p:nvPr/>
          </p:nvSpPr>
          <p:spPr>
            <a:xfrm>
              <a:off x="4422" y="2704"/>
              <a:ext cx="318" cy="454"/>
            </a:xfrm>
            <a:prstGeom prst="line">
              <a:avLst/>
            </a:prstGeom>
            <a:ln w="12700" cap="sq" cmpd="sng">
              <a:solidFill>
                <a:schemeClr val="tx1"/>
              </a:solidFill>
              <a:prstDash val="solid"/>
              <a:headEnd type="none" w="med" len="med"/>
              <a:tailEnd type="none" w="med" len="med"/>
            </a:ln>
          </p:spPr>
        </p:sp>
        <p:sp>
          <p:nvSpPr>
            <p:cNvPr id="210965" name="直接连接符 210964"/>
            <p:cNvSpPr/>
            <p:nvPr/>
          </p:nvSpPr>
          <p:spPr>
            <a:xfrm flipH="1">
              <a:off x="4059" y="2750"/>
              <a:ext cx="181" cy="408"/>
            </a:xfrm>
            <a:prstGeom prst="line">
              <a:avLst/>
            </a:prstGeom>
            <a:ln w="12700" cap="sq" cmpd="sng">
              <a:solidFill>
                <a:schemeClr val="tx1"/>
              </a:solidFill>
              <a:prstDash val="solid"/>
              <a:headEnd type="none" w="med" len="med"/>
              <a:tailEnd type="none" w="med" len="med"/>
            </a:ln>
          </p:spPr>
        </p:sp>
      </p:grpSp>
      <p:sp>
        <p:nvSpPr>
          <p:cNvPr id="210967" name="文本框 210966"/>
          <p:cNvSpPr txBox="1"/>
          <p:nvPr/>
        </p:nvSpPr>
        <p:spPr>
          <a:xfrm>
            <a:off x="1042988" y="3141663"/>
            <a:ext cx="431800" cy="366712"/>
          </a:xfrm>
          <a:prstGeom prst="rect">
            <a:avLst/>
          </a:prstGeom>
          <a:noFill/>
          <a:ln w="12700">
            <a:noFill/>
          </a:ln>
        </p:spPr>
        <p:txBody>
          <a:bodyPr>
            <a:spAutoFit/>
          </a:bodyPr>
          <a:p>
            <a:pPr>
              <a:spcBef>
                <a:spcPct val="50000"/>
              </a:spcBef>
            </a:pPr>
            <a:r>
              <a:rPr lang="en-US" altLang="zh-CN">
                <a:latin typeface="Arial" panose="020B0604020202020204" pitchFamily="34" charset="0"/>
              </a:rPr>
              <a:t>+</a:t>
            </a:r>
            <a:endParaRPr lang="en-US" altLang="zh-CN">
              <a:latin typeface="Arial" panose="020B0604020202020204" pitchFamily="34" charset="0"/>
            </a:endParaRPr>
          </a:p>
        </p:txBody>
      </p:sp>
      <p:sp>
        <p:nvSpPr>
          <p:cNvPr id="210968" name="文本框 210967"/>
          <p:cNvSpPr txBox="1"/>
          <p:nvPr/>
        </p:nvSpPr>
        <p:spPr>
          <a:xfrm>
            <a:off x="3348038" y="2276475"/>
            <a:ext cx="431800" cy="366713"/>
          </a:xfrm>
          <a:prstGeom prst="rect">
            <a:avLst/>
          </a:prstGeom>
          <a:noFill/>
          <a:ln w="12700">
            <a:noFill/>
          </a:ln>
        </p:spPr>
        <p:txBody>
          <a:bodyPr>
            <a:spAutoFit/>
          </a:bodyPr>
          <a:p>
            <a:pPr>
              <a:spcBef>
                <a:spcPct val="50000"/>
              </a:spcBef>
            </a:pPr>
            <a:r>
              <a:rPr lang="en-US" altLang="zh-CN">
                <a:latin typeface="Arial" panose="020B0604020202020204" pitchFamily="34" charset="0"/>
              </a:rPr>
              <a:t>+</a:t>
            </a:r>
            <a:endParaRPr lang="en-US" altLang="zh-CN">
              <a:latin typeface="Arial" panose="020B0604020202020204" pitchFamily="34" charset="0"/>
            </a:endParaRPr>
          </a:p>
        </p:txBody>
      </p:sp>
      <p:sp>
        <p:nvSpPr>
          <p:cNvPr id="210969" name="文本框 210968"/>
          <p:cNvSpPr txBox="1"/>
          <p:nvPr/>
        </p:nvSpPr>
        <p:spPr>
          <a:xfrm>
            <a:off x="6588125" y="1916113"/>
            <a:ext cx="431800" cy="366712"/>
          </a:xfrm>
          <a:prstGeom prst="rect">
            <a:avLst/>
          </a:prstGeom>
          <a:noFill/>
          <a:ln w="12700">
            <a:noFill/>
          </a:ln>
        </p:spPr>
        <p:txBody>
          <a:bodyPr>
            <a:spAutoFit/>
          </a:bodyPr>
          <a:p>
            <a:pPr>
              <a:spcBef>
                <a:spcPct val="50000"/>
              </a:spcBef>
            </a:pPr>
            <a:r>
              <a:rPr lang="en-US" altLang="zh-CN">
                <a:latin typeface="Arial" panose="020B0604020202020204" pitchFamily="34" charset="0"/>
              </a:rPr>
              <a:t>+</a:t>
            </a:r>
            <a:endParaRPr lang="en-US" altLang="zh-CN">
              <a:latin typeface="Arial" panose="020B0604020202020204" pitchFamily="34" charset="0"/>
            </a:endParaRPr>
          </a:p>
        </p:txBody>
      </p:sp>
      <p:sp>
        <p:nvSpPr>
          <p:cNvPr id="210970" name="文本框 210969"/>
          <p:cNvSpPr txBox="1"/>
          <p:nvPr/>
        </p:nvSpPr>
        <p:spPr>
          <a:xfrm>
            <a:off x="6659563" y="3933825"/>
            <a:ext cx="431800" cy="366713"/>
          </a:xfrm>
          <a:prstGeom prst="rect">
            <a:avLst/>
          </a:prstGeom>
          <a:noFill/>
          <a:ln w="12700">
            <a:noFill/>
          </a:ln>
        </p:spPr>
        <p:txBody>
          <a:bodyPr>
            <a:spAutoFit/>
          </a:bodyPr>
          <a:p>
            <a:pPr>
              <a:spcBef>
                <a:spcPct val="50000"/>
              </a:spcBef>
            </a:pPr>
            <a:r>
              <a:rPr lang="en-US" altLang="zh-CN">
                <a:latin typeface="Arial" panose="020B0604020202020204" pitchFamily="34" charset="0"/>
              </a:rPr>
              <a:t>+</a:t>
            </a:r>
            <a:endParaRPr lang="en-US" altLang="zh-CN">
              <a:latin typeface="Arial" panose="020B0604020202020204" pitchFamily="34" charset="0"/>
            </a:endParaRPr>
          </a:p>
        </p:txBody>
      </p:sp>
      <p:sp>
        <p:nvSpPr>
          <p:cNvPr id="210971" name="文本框 210970"/>
          <p:cNvSpPr txBox="1"/>
          <p:nvPr/>
        </p:nvSpPr>
        <p:spPr>
          <a:xfrm>
            <a:off x="2987675" y="3141663"/>
            <a:ext cx="431800" cy="366712"/>
          </a:xfrm>
          <a:prstGeom prst="rect">
            <a:avLst/>
          </a:prstGeom>
          <a:noFill/>
          <a:ln w="12700">
            <a:noFill/>
          </a:ln>
        </p:spPr>
        <p:txBody>
          <a:bodyPr>
            <a:spAutoFit/>
          </a:bodyPr>
          <a:p>
            <a:pPr>
              <a:spcBef>
                <a:spcPct val="50000"/>
              </a:spcBef>
            </a:pPr>
            <a:r>
              <a:rPr lang="en-US" altLang="zh-CN">
                <a:latin typeface="Arial" panose="020B0604020202020204" pitchFamily="34" charset="0"/>
              </a:rPr>
              <a:t>*</a:t>
            </a:r>
            <a:endParaRPr lang="en-US" altLang="zh-CN">
              <a:latin typeface="Arial" panose="020B0604020202020204" pitchFamily="34" charset="0"/>
            </a:endParaRPr>
          </a:p>
        </p:txBody>
      </p:sp>
      <p:sp>
        <p:nvSpPr>
          <p:cNvPr id="210972" name="文本框 210971"/>
          <p:cNvSpPr txBox="1"/>
          <p:nvPr/>
        </p:nvSpPr>
        <p:spPr>
          <a:xfrm>
            <a:off x="6084888" y="2997200"/>
            <a:ext cx="431800" cy="366713"/>
          </a:xfrm>
          <a:prstGeom prst="rect">
            <a:avLst/>
          </a:prstGeom>
          <a:noFill/>
          <a:ln w="12700">
            <a:noFill/>
          </a:ln>
        </p:spPr>
        <p:txBody>
          <a:bodyPr>
            <a:spAutoFit/>
          </a:bodyPr>
          <a:p>
            <a:pPr>
              <a:spcBef>
                <a:spcPct val="50000"/>
              </a:spcBef>
            </a:pPr>
            <a:r>
              <a:rPr lang="en-US" altLang="zh-CN">
                <a:latin typeface="Arial" panose="020B0604020202020204" pitchFamily="34" charset="0"/>
              </a:rPr>
              <a:t>*</a:t>
            </a:r>
            <a:endParaRPr lang="en-US" altLang="zh-CN">
              <a:latin typeface="Arial" panose="020B0604020202020204" pitchFamily="34" charset="0"/>
            </a:endParaRPr>
          </a:p>
        </p:txBody>
      </p:sp>
      <p:sp>
        <p:nvSpPr>
          <p:cNvPr id="210973" name="文本框 210972"/>
          <p:cNvSpPr txBox="1"/>
          <p:nvPr/>
        </p:nvSpPr>
        <p:spPr>
          <a:xfrm>
            <a:off x="7451725" y="4941888"/>
            <a:ext cx="431800" cy="366712"/>
          </a:xfrm>
          <a:prstGeom prst="rect">
            <a:avLst/>
          </a:prstGeom>
          <a:noFill/>
          <a:ln w="12700">
            <a:noFill/>
          </a:ln>
        </p:spPr>
        <p:txBody>
          <a:bodyPr>
            <a:spAutoFit/>
          </a:bodyPr>
          <a:p>
            <a:pPr>
              <a:spcBef>
                <a:spcPct val="50000"/>
              </a:spcBef>
            </a:pPr>
            <a:r>
              <a:rPr lang="en-US" altLang="zh-CN">
                <a:latin typeface="Arial" panose="020B0604020202020204" pitchFamily="34" charset="0"/>
              </a:rPr>
              <a:t>7</a:t>
            </a:r>
            <a:endParaRPr lang="en-US" altLang="zh-CN">
              <a:latin typeface="Arial" panose="020B0604020202020204" pitchFamily="34" charset="0"/>
            </a:endParaRPr>
          </a:p>
        </p:txBody>
      </p:sp>
      <p:sp>
        <p:nvSpPr>
          <p:cNvPr id="210974" name="文本框 210973"/>
          <p:cNvSpPr txBox="1"/>
          <p:nvPr/>
        </p:nvSpPr>
        <p:spPr>
          <a:xfrm>
            <a:off x="6156325" y="5013325"/>
            <a:ext cx="431800" cy="366713"/>
          </a:xfrm>
          <a:prstGeom prst="rect">
            <a:avLst/>
          </a:prstGeom>
          <a:noFill/>
          <a:ln w="12700">
            <a:noFill/>
          </a:ln>
        </p:spPr>
        <p:txBody>
          <a:bodyPr>
            <a:spAutoFit/>
          </a:bodyPr>
          <a:p>
            <a:pPr>
              <a:spcBef>
                <a:spcPct val="50000"/>
              </a:spcBef>
            </a:pPr>
            <a:r>
              <a:rPr lang="en-US" altLang="zh-CN">
                <a:latin typeface="Arial" panose="020B0604020202020204" pitchFamily="34" charset="0"/>
              </a:rPr>
              <a:t>5</a:t>
            </a:r>
            <a:endParaRPr lang="en-US" altLang="zh-CN">
              <a:latin typeface="Arial" panose="020B0604020202020204" pitchFamily="34" charset="0"/>
            </a:endParaRPr>
          </a:p>
        </p:txBody>
      </p:sp>
      <p:sp>
        <p:nvSpPr>
          <p:cNvPr id="210975" name="文本框 210974"/>
          <p:cNvSpPr txBox="1"/>
          <p:nvPr/>
        </p:nvSpPr>
        <p:spPr>
          <a:xfrm>
            <a:off x="5508625" y="4076700"/>
            <a:ext cx="431800" cy="366713"/>
          </a:xfrm>
          <a:prstGeom prst="rect">
            <a:avLst/>
          </a:prstGeom>
          <a:noFill/>
          <a:ln w="12700">
            <a:noFill/>
          </a:ln>
        </p:spPr>
        <p:txBody>
          <a:bodyPr>
            <a:spAutoFit/>
          </a:bodyPr>
          <a:p>
            <a:pPr>
              <a:spcBef>
                <a:spcPct val="50000"/>
              </a:spcBef>
            </a:pPr>
            <a:r>
              <a:rPr lang="en-US" altLang="zh-CN">
                <a:latin typeface="Arial" panose="020B0604020202020204" pitchFamily="34" charset="0"/>
              </a:rPr>
              <a:t>8</a:t>
            </a:r>
            <a:endParaRPr lang="en-US" altLang="zh-CN">
              <a:latin typeface="Arial" panose="020B0604020202020204" pitchFamily="34" charset="0"/>
            </a:endParaRPr>
          </a:p>
        </p:txBody>
      </p:sp>
      <p:sp>
        <p:nvSpPr>
          <p:cNvPr id="210976" name="文本框 210975"/>
          <p:cNvSpPr txBox="1"/>
          <p:nvPr/>
        </p:nvSpPr>
        <p:spPr>
          <a:xfrm>
            <a:off x="7164388" y="3213100"/>
            <a:ext cx="431800" cy="366713"/>
          </a:xfrm>
          <a:prstGeom prst="rect">
            <a:avLst/>
          </a:prstGeom>
          <a:noFill/>
          <a:ln w="12700">
            <a:noFill/>
          </a:ln>
        </p:spPr>
        <p:txBody>
          <a:bodyPr>
            <a:spAutoFit/>
          </a:bodyPr>
          <a:p>
            <a:pPr>
              <a:spcBef>
                <a:spcPct val="50000"/>
              </a:spcBef>
            </a:pPr>
            <a:r>
              <a:rPr lang="en-US" altLang="zh-CN">
                <a:latin typeface="Arial" panose="020B0604020202020204" pitchFamily="34" charset="0"/>
              </a:rPr>
              <a:t>6</a:t>
            </a:r>
            <a:endParaRPr lang="en-US" altLang="zh-CN">
              <a:latin typeface="Arial" panose="020B0604020202020204" pitchFamily="34" charset="0"/>
            </a:endParaRPr>
          </a:p>
        </p:txBody>
      </p:sp>
      <p:sp>
        <p:nvSpPr>
          <p:cNvPr id="210977" name="文本框 210976"/>
          <p:cNvSpPr txBox="1"/>
          <p:nvPr/>
        </p:nvSpPr>
        <p:spPr>
          <a:xfrm>
            <a:off x="3779838" y="3213100"/>
            <a:ext cx="431800" cy="366713"/>
          </a:xfrm>
          <a:prstGeom prst="rect">
            <a:avLst/>
          </a:prstGeom>
          <a:noFill/>
          <a:ln w="12700">
            <a:noFill/>
          </a:ln>
        </p:spPr>
        <p:txBody>
          <a:bodyPr>
            <a:spAutoFit/>
          </a:bodyPr>
          <a:p>
            <a:pPr>
              <a:spcBef>
                <a:spcPct val="50000"/>
              </a:spcBef>
            </a:pPr>
            <a:r>
              <a:rPr lang="en-US" altLang="zh-CN">
                <a:latin typeface="Arial" panose="020B0604020202020204" pitchFamily="34" charset="0"/>
              </a:rPr>
              <a:t>6</a:t>
            </a:r>
            <a:endParaRPr lang="en-US" altLang="zh-CN">
              <a:latin typeface="Arial" panose="020B0604020202020204" pitchFamily="34" charset="0"/>
            </a:endParaRPr>
          </a:p>
        </p:txBody>
      </p:sp>
      <p:sp>
        <p:nvSpPr>
          <p:cNvPr id="210978" name="文本框 210977"/>
          <p:cNvSpPr txBox="1"/>
          <p:nvPr/>
        </p:nvSpPr>
        <p:spPr>
          <a:xfrm>
            <a:off x="6659563" y="5084763"/>
            <a:ext cx="431800" cy="366712"/>
          </a:xfrm>
          <a:prstGeom prst="rect">
            <a:avLst/>
          </a:prstGeom>
          <a:noFill/>
          <a:ln w="12700">
            <a:noFill/>
          </a:ln>
        </p:spPr>
        <p:txBody>
          <a:bodyPr>
            <a:spAutoFit/>
          </a:bodyPr>
          <a:p>
            <a:pPr>
              <a:spcBef>
                <a:spcPct val="50000"/>
              </a:spcBef>
            </a:pPr>
            <a:r>
              <a:rPr lang="en-US" altLang="zh-CN">
                <a:latin typeface="Arial" panose="020B0604020202020204" pitchFamily="34" charset="0"/>
              </a:rPr>
              <a:t>c.</a:t>
            </a:r>
            <a:endParaRPr lang="en-US" altLang="zh-CN">
              <a:latin typeface="Arial" panose="020B0604020202020204" pitchFamily="34" charset="0"/>
            </a:endParaRPr>
          </a:p>
        </p:txBody>
      </p:sp>
      <p:sp>
        <p:nvSpPr>
          <p:cNvPr id="210979" name="文本框 210978"/>
          <p:cNvSpPr txBox="1"/>
          <p:nvPr/>
        </p:nvSpPr>
        <p:spPr>
          <a:xfrm>
            <a:off x="2916238" y="4868863"/>
            <a:ext cx="431800" cy="366712"/>
          </a:xfrm>
          <a:prstGeom prst="rect">
            <a:avLst/>
          </a:prstGeom>
          <a:noFill/>
          <a:ln w="12700">
            <a:noFill/>
          </a:ln>
        </p:spPr>
        <p:txBody>
          <a:bodyPr>
            <a:spAutoFit/>
          </a:bodyPr>
          <a:p>
            <a:pPr>
              <a:spcBef>
                <a:spcPct val="50000"/>
              </a:spcBef>
            </a:pPr>
            <a:r>
              <a:rPr lang="en-US" altLang="zh-CN">
                <a:latin typeface="Arial" panose="020B0604020202020204" pitchFamily="34" charset="0"/>
              </a:rPr>
              <a:t>b.</a:t>
            </a:r>
            <a:endParaRPr lang="en-US" altLang="zh-CN">
              <a:latin typeface="Arial" panose="020B0604020202020204" pitchFamily="34" charset="0"/>
            </a:endParaRPr>
          </a:p>
        </p:txBody>
      </p:sp>
      <p:sp>
        <p:nvSpPr>
          <p:cNvPr id="210980" name="文本框 210979"/>
          <p:cNvSpPr txBox="1"/>
          <p:nvPr/>
        </p:nvSpPr>
        <p:spPr>
          <a:xfrm>
            <a:off x="827088" y="4941888"/>
            <a:ext cx="431800" cy="366712"/>
          </a:xfrm>
          <a:prstGeom prst="rect">
            <a:avLst/>
          </a:prstGeom>
          <a:noFill/>
          <a:ln w="12700">
            <a:noFill/>
          </a:ln>
        </p:spPr>
        <p:txBody>
          <a:bodyPr>
            <a:spAutoFit/>
          </a:bodyPr>
          <a:p>
            <a:pPr>
              <a:spcBef>
                <a:spcPct val="50000"/>
              </a:spcBef>
            </a:pPr>
            <a:r>
              <a:rPr lang="en-US" altLang="zh-CN">
                <a:latin typeface="Arial" panose="020B0604020202020204" pitchFamily="34" charset="0"/>
              </a:rPr>
              <a:t>a.</a:t>
            </a:r>
            <a:endParaRPr lang="en-US" altLang="zh-CN">
              <a:latin typeface="Arial" panose="020B0604020202020204" pitchFamily="34" charset="0"/>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11970" name="标题 211969"/>
          <p:cNvSpPr>
            <a:spLocks noGrp="1" noRot="1"/>
          </p:cNvSpPr>
          <p:nvPr>
            <p:ph type="title"/>
          </p:nvPr>
        </p:nvSpPr>
        <p:spPr/>
        <p:txBody>
          <a:bodyPr anchor="ctr" anchorCtr="0"/>
          <a:p>
            <a:endParaRPr dirty="0"/>
          </a:p>
        </p:txBody>
      </p:sp>
      <p:sp>
        <p:nvSpPr>
          <p:cNvPr id="211971" name="文本占位符 211970"/>
          <p:cNvSpPr>
            <a:spLocks noGrp="1" noRot="1"/>
          </p:cNvSpPr>
          <p:nvPr>
            <p:ph type="body" idx="1"/>
          </p:nvPr>
        </p:nvSpPr>
        <p:spPr>
          <a:xfrm>
            <a:off x="304800" y="1981200"/>
            <a:ext cx="8540750" cy="4543425"/>
          </a:xfrm>
        </p:spPr>
        <p:txBody>
          <a:bodyPr/>
          <a:p>
            <a:pPr>
              <a:lnSpc>
                <a:spcPct val="90000"/>
              </a:lnSpc>
            </a:pPr>
            <a:r>
              <a:rPr lang="en-US" altLang="zh-CN" sz="2400"/>
              <a:t>The fitness measure is problem domain dependent and usually consists of a set of tasks the evolved programs must address. The fitness measure itself is a function of how well each program does on these tasks.</a:t>
            </a:r>
            <a:endParaRPr lang="en-US" altLang="zh-CN" sz="2400"/>
          </a:p>
          <a:p>
            <a:pPr>
              <a:lnSpc>
                <a:spcPct val="90000"/>
              </a:lnSpc>
            </a:pPr>
            <a:r>
              <a:rPr lang="en-US" altLang="zh-CN" sz="2400"/>
              <a:t>Genetic operators on programs include both transformations on a tree itself as well as the exchange of structures between trees. </a:t>
            </a:r>
            <a:r>
              <a:rPr lang="en-US" altLang="zh-CN" sz="2400" err="1"/>
              <a:t>Koza</a:t>
            </a:r>
            <a:r>
              <a:rPr lang="en-US" altLang="zh-CN" sz="2400"/>
              <a:t> (1992) describes the primary transformations as reproduction and crossover. Reproduction simply selects programs from the present generation and copies them (unchanged) into the next generation. Crossover exchanges </a:t>
            </a:r>
            <a:r>
              <a:rPr lang="en-US" altLang="zh-CN" sz="2400" err="1"/>
              <a:t>subtrees</a:t>
            </a:r>
            <a:r>
              <a:rPr lang="en-US" altLang="zh-CN" sz="2400"/>
              <a:t> between the trees representing two programs.</a:t>
            </a:r>
            <a:endParaRPr lang="en-US" altLang="zh-CN" sz="2400"/>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12994" name="标题 212993"/>
          <p:cNvSpPr>
            <a:spLocks noGrp="1" noRot="1"/>
          </p:cNvSpPr>
          <p:nvPr>
            <p:ph type="title"/>
          </p:nvPr>
        </p:nvSpPr>
        <p:spPr/>
        <p:txBody>
          <a:bodyPr anchor="ctr" anchorCtr="0"/>
          <a:p>
            <a:endParaRPr dirty="0"/>
          </a:p>
        </p:txBody>
      </p:sp>
      <p:sp>
        <p:nvSpPr>
          <p:cNvPr id="212995" name="文本占位符 212994"/>
          <p:cNvSpPr>
            <a:spLocks noGrp="1" noRot="1"/>
          </p:cNvSpPr>
          <p:nvPr>
            <p:ph type="body" idx="1"/>
          </p:nvPr>
        </p:nvSpPr>
        <p:spPr/>
        <p:txBody>
          <a:bodyPr/>
          <a:p>
            <a:r>
              <a:rPr lang="en-US" altLang="zh-CN" sz="2400"/>
              <a:t>For example, suppose we are working with the two parent programs of Figure 12.5, and that the random points indicated by | in parent a and parent b are selected for crossover. The resulting children are shown in Figure 12.6.</a:t>
            </a:r>
            <a:endParaRPr lang="en-US" altLang="zh-CN" sz="2400"/>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14018" name="标题 214017"/>
          <p:cNvSpPr>
            <a:spLocks noGrp="1" noRot="1"/>
          </p:cNvSpPr>
          <p:nvPr>
            <p:ph type="title"/>
          </p:nvPr>
        </p:nvSpPr>
        <p:spPr/>
        <p:txBody>
          <a:bodyPr anchor="ctr" anchorCtr="0"/>
          <a:p>
            <a:endParaRPr dirty="0"/>
          </a:p>
        </p:txBody>
      </p:sp>
      <p:sp>
        <p:nvSpPr>
          <p:cNvPr id="214019" name="文本占位符 214018"/>
          <p:cNvSpPr>
            <a:spLocks noGrp="1" noRot="1"/>
          </p:cNvSpPr>
          <p:nvPr>
            <p:ph type="body" idx="1"/>
          </p:nvPr>
        </p:nvSpPr>
        <p:spPr>
          <a:xfrm>
            <a:off x="304800" y="5373688"/>
            <a:ext cx="8540750" cy="1295400"/>
          </a:xfrm>
        </p:spPr>
        <p:txBody>
          <a:bodyPr/>
          <a:p>
            <a:pPr>
              <a:buNone/>
            </a:pPr>
            <a:r>
              <a:rPr lang="en-US" altLang="zh-CN" sz="2400" dirty="0"/>
              <a:t> </a:t>
            </a:r>
            <a:r>
              <a:rPr lang="en-US" altLang="zh-CN" sz="2000"/>
              <a:t>Figure 12.5    Two programs, selected on fitness for crossover. Point | from a and b are randomly selected for crossover</a:t>
            </a:r>
            <a:endParaRPr lang="en-US" altLang="zh-CN" sz="2000"/>
          </a:p>
        </p:txBody>
      </p:sp>
      <p:sp>
        <p:nvSpPr>
          <p:cNvPr id="214020" name="椭圆 214019"/>
          <p:cNvSpPr/>
          <p:nvPr/>
        </p:nvSpPr>
        <p:spPr>
          <a:xfrm>
            <a:off x="1619250" y="2133600"/>
            <a:ext cx="431800" cy="431800"/>
          </a:xfrm>
          <a:prstGeom prst="ellipse">
            <a:avLst/>
          </a:prstGeom>
          <a:solidFill>
            <a:schemeClr val="accent1"/>
          </a:solidFill>
          <a:ln w="12700" cap="sq" cmpd="sng">
            <a:solidFill>
              <a:schemeClr val="tx1"/>
            </a:solidFill>
            <a:prstDash val="solid"/>
            <a:headEnd type="none" w="med" len="med"/>
            <a:tailEnd type="none" w="med" len="med"/>
          </a:ln>
        </p:spPr>
        <p:txBody>
          <a:bodyPr/>
          <a:p>
            <a:endParaRPr lang="zh-CN" altLang="en-US"/>
          </a:p>
        </p:txBody>
      </p:sp>
      <p:sp>
        <p:nvSpPr>
          <p:cNvPr id="214021" name="椭圆 214020"/>
          <p:cNvSpPr/>
          <p:nvPr/>
        </p:nvSpPr>
        <p:spPr>
          <a:xfrm>
            <a:off x="900113" y="3068638"/>
            <a:ext cx="431800" cy="431800"/>
          </a:xfrm>
          <a:prstGeom prst="ellipse">
            <a:avLst/>
          </a:prstGeom>
          <a:solidFill>
            <a:schemeClr val="accent1"/>
          </a:solidFill>
          <a:ln w="12700" cap="sq" cmpd="sng">
            <a:solidFill>
              <a:schemeClr val="tx1"/>
            </a:solidFill>
            <a:prstDash val="solid"/>
            <a:headEnd type="none" w="med" len="med"/>
            <a:tailEnd type="none" w="med" len="med"/>
          </a:ln>
        </p:spPr>
        <p:txBody>
          <a:bodyPr/>
          <a:p>
            <a:endParaRPr lang="zh-CN" altLang="en-US"/>
          </a:p>
        </p:txBody>
      </p:sp>
      <p:sp>
        <p:nvSpPr>
          <p:cNvPr id="214022" name="椭圆 214021"/>
          <p:cNvSpPr/>
          <p:nvPr/>
        </p:nvSpPr>
        <p:spPr>
          <a:xfrm>
            <a:off x="2268538" y="3141663"/>
            <a:ext cx="431800" cy="431800"/>
          </a:xfrm>
          <a:prstGeom prst="ellipse">
            <a:avLst/>
          </a:prstGeom>
          <a:solidFill>
            <a:schemeClr val="accent1"/>
          </a:solidFill>
          <a:ln w="12700" cap="sq" cmpd="sng">
            <a:solidFill>
              <a:schemeClr val="tx1"/>
            </a:solidFill>
            <a:prstDash val="solid"/>
            <a:headEnd type="none" w="med" len="med"/>
            <a:tailEnd type="none" w="med" len="med"/>
          </a:ln>
        </p:spPr>
        <p:txBody>
          <a:bodyPr/>
          <a:p>
            <a:endParaRPr lang="zh-CN" altLang="en-US"/>
          </a:p>
        </p:txBody>
      </p:sp>
      <p:sp>
        <p:nvSpPr>
          <p:cNvPr id="214023" name="椭圆 214022"/>
          <p:cNvSpPr/>
          <p:nvPr/>
        </p:nvSpPr>
        <p:spPr>
          <a:xfrm>
            <a:off x="2700338" y="4076700"/>
            <a:ext cx="792162" cy="431800"/>
          </a:xfrm>
          <a:prstGeom prst="ellipse">
            <a:avLst/>
          </a:prstGeom>
          <a:solidFill>
            <a:schemeClr val="accent1"/>
          </a:solidFill>
          <a:ln w="12700" cap="sq" cmpd="sng">
            <a:solidFill>
              <a:schemeClr val="tx1"/>
            </a:solidFill>
            <a:prstDash val="solid"/>
            <a:headEnd type="none" w="med" len="med"/>
            <a:tailEnd type="none" w="med" len="med"/>
          </a:ln>
        </p:spPr>
        <p:txBody>
          <a:bodyPr/>
          <a:p>
            <a:endParaRPr lang="zh-CN" altLang="en-US"/>
          </a:p>
        </p:txBody>
      </p:sp>
      <p:sp>
        <p:nvSpPr>
          <p:cNvPr id="214024" name="椭圆 214023"/>
          <p:cNvSpPr/>
          <p:nvPr/>
        </p:nvSpPr>
        <p:spPr>
          <a:xfrm>
            <a:off x="5724525" y="4076700"/>
            <a:ext cx="719138" cy="431800"/>
          </a:xfrm>
          <a:prstGeom prst="ellipse">
            <a:avLst/>
          </a:prstGeom>
          <a:solidFill>
            <a:schemeClr val="accent1"/>
          </a:solidFill>
          <a:ln w="12700" cap="sq" cmpd="sng">
            <a:solidFill>
              <a:schemeClr val="tx1"/>
            </a:solidFill>
            <a:prstDash val="solid"/>
            <a:headEnd type="none" w="med" len="med"/>
            <a:tailEnd type="none" w="med" len="med"/>
          </a:ln>
        </p:spPr>
        <p:txBody>
          <a:bodyPr/>
          <a:p>
            <a:endParaRPr lang="zh-CN" altLang="en-US"/>
          </a:p>
        </p:txBody>
      </p:sp>
      <p:sp>
        <p:nvSpPr>
          <p:cNvPr id="214025" name="椭圆 214024"/>
          <p:cNvSpPr/>
          <p:nvPr/>
        </p:nvSpPr>
        <p:spPr>
          <a:xfrm>
            <a:off x="6588125" y="3141663"/>
            <a:ext cx="431800" cy="431800"/>
          </a:xfrm>
          <a:prstGeom prst="ellipse">
            <a:avLst/>
          </a:prstGeom>
          <a:solidFill>
            <a:schemeClr val="accent1"/>
          </a:solidFill>
          <a:ln w="12700" cap="sq" cmpd="sng">
            <a:solidFill>
              <a:schemeClr val="tx1"/>
            </a:solidFill>
            <a:prstDash val="solid"/>
            <a:headEnd type="none" w="med" len="med"/>
            <a:tailEnd type="none" w="med" len="med"/>
          </a:ln>
        </p:spPr>
        <p:txBody>
          <a:bodyPr/>
          <a:p>
            <a:endParaRPr lang="zh-CN" altLang="en-US"/>
          </a:p>
        </p:txBody>
      </p:sp>
      <p:sp>
        <p:nvSpPr>
          <p:cNvPr id="214026" name="椭圆 214025"/>
          <p:cNvSpPr/>
          <p:nvPr/>
        </p:nvSpPr>
        <p:spPr>
          <a:xfrm>
            <a:off x="5867400" y="2133600"/>
            <a:ext cx="431800" cy="431800"/>
          </a:xfrm>
          <a:prstGeom prst="ellipse">
            <a:avLst/>
          </a:prstGeom>
          <a:solidFill>
            <a:schemeClr val="accent1"/>
          </a:solidFill>
          <a:ln w="12700" cap="sq" cmpd="sng">
            <a:solidFill>
              <a:schemeClr val="tx1"/>
            </a:solidFill>
            <a:prstDash val="solid"/>
            <a:headEnd type="none" w="med" len="med"/>
            <a:tailEnd type="none" w="med" len="med"/>
          </a:ln>
        </p:spPr>
        <p:txBody>
          <a:bodyPr/>
          <a:p>
            <a:endParaRPr lang="zh-CN" altLang="en-US"/>
          </a:p>
        </p:txBody>
      </p:sp>
      <p:sp>
        <p:nvSpPr>
          <p:cNvPr id="214033" name="直接连接符 214032"/>
          <p:cNvSpPr/>
          <p:nvPr/>
        </p:nvSpPr>
        <p:spPr>
          <a:xfrm>
            <a:off x="3132138" y="4508500"/>
            <a:ext cx="0" cy="433388"/>
          </a:xfrm>
          <a:prstGeom prst="line">
            <a:avLst/>
          </a:prstGeom>
          <a:ln w="12700" cap="sq" cmpd="sng">
            <a:solidFill>
              <a:schemeClr val="tx1"/>
            </a:solidFill>
            <a:prstDash val="solid"/>
            <a:headEnd type="none" w="med" len="med"/>
            <a:tailEnd type="none" w="med" len="med"/>
          </a:ln>
        </p:spPr>
      </p:sp>
      <p:sp>
        <p:nvSpPr>
          <p:cNvPr id="214034" name="直接连接符 214033"/>
          <p:cNvSpPr/>
          <p:nvPr/>
        </p:nvSpPr>
        <p:spPr>
          <a:xfrm flipH="1">
            <a:off x="5435600" y="2492375"/>
            <a:ext cx="504825" cy="720725"/>
          </a:xfrm>
          <a:prstGeom prst="line">
            <a:avLst/>
          </a:prstGeom>
          <a:ln w="12700" cap="sq" cmpd="sng">
            <a:solidFill>
              <a:schemeClr val="tx1"/>
            </a:solidFill>
            <a:prstDash val="solid"/>
            <a:headEnd type="none" w="med" len="med"/>
            <a:tailEnd type="none" w="med" len="med"/>
          </a:ln>
        </p:spPr>
      </p:sp>
      <p:sp>
        <p:nvSpPr>
          <p:cNvPr id="214035" name="直接连接符 214034"/>
          <p:cNvSpPr/>
          <p:nvPr/>
        </p:nvSpPr>
        <p:spPr>
          <a:xfrm>
            <a:off x="6227763" y="2492375"/>
            <a:ext cx="431800" cy="720725"/>
          </a:xfrm>
          <a:prstGeom prst="line">
            <a:avLst/>
          </a:prstGeom>
          <a:ln w="12700" cap="sq" cmpd="sng">
            <a:solidFill>
              <a:schemeClr val="tx1"/>
            </a:solidFill>
            <a:prstDash val="solid"/>
            <a:headEnd type="none" w="med" len="med"/>
            <a:tailEnd type="none" w="med" len="med"/>
          </a:ln>
        </p:spPr>
      </p:sp>
      <p:sp>
        <p:nvSpPr>
          <p:cNvPr id="214036" name="直接连接符 214035"/>
          <p:cNvSpPr/>
          <p:nvPr/>
        </p:nvSpPr>
        <p:spPr>
          <a:xfrm flipH="1">
            <a:off x="6300788" y="3500438"/>
            <a:ext cx="358775" cy="649287"/>
          </a:xfrm>
          <a:prstGeom prst="line">
            <a:avLst/>
          </a:prstGeom>
          <a:ln w="12700" cap="sq" cmpd="sng">
            <a:solidFill>
              <a:schemeClr val="tx1"/>
            </a:solidFill>
            <a:prstDash val="solid"/>
            <a:headEnd type="none" w="med" len="med"/>
            <a:tailEnd type="none" w="med" len="med"/>
          </a:ln>
        </p:spPr>
      </p:sp>
      <p:sp>
        <p:nvSpPr>
          <p:cNvPr id="214037" name="直接连接符 214036"/>
          <p:cNvSpPr/>
          <p:nvPr/>
        </p:nvSpPr>
        <p:spPr>
          <a:xfrm>
            <a:off x="6948488" y="3500438"/>
            <a:ext cx="431800" cy="720725"/>
          </a:xfrm>
          <a:prstGeom prst="line">
            <a:avLst/>
          </a:prstGeom>
          <a:ln w="12700" cap="sq" cmpd="sng">
            <a:solidFill>
              <a:schemeClr val="tx1"/>
            </a:solidFill>
            <a:prstDash val="solid"/>
            <a:headEnd type="none" w="med" len="med"/>
            <a:tailEnd type="none" w="med" len="med"/>
          </a:ln>
        </p:spPr>
      </p:sp>
      <p:sp>
        <p:nvSpPr>
          <p:cNvPr id="214038" name="直接连接符 214037"/>
          <p:cNvSpPr/>
          <p:nvPr/>
        </p:nvSpPr>
        <p:spPr>
          <a:xfrm>
            <a:off x="6084888" y="4508500"/>
            <a:ext cx="0" cy="504825"/>
          </a:xfrm>
          <a:prstGeom prst="line">
            <a:avLst/>
          </a:prstGeom>
          <a:ln w="12700" cap="sq" cmpd="sng">
            <a:solidFill>
              <a:schemeClr val="tx1"/>
            </a:solidFill>
            <a:prstDash val="solid"/>
            <a:headEnd type="none" w="med" len="med"/>
            <a:tailEnd type="none" w="med" len="med"/>
          </a:ln>
        </p:spPr>
      </p:sp>
      <p:sp>
        <p:nvSpPr>
          <p:cNvPr id="214040" name="文本框 214039"/>
          <p:cNvSpPr txBox="1"/>
          <p:nvPr/>
        </p:nvSpPr>
        <p:spPr>
          <a:xfrm>
            <a:off x="1403350" y="4797425"/>
            <a:ext cx="504825" cy="366713"/>
          </a:xfrm>
          <a:prstGeom prst="rect">
            <a:avLst/>
          </a:prstGeom>
          <a:noFill/>
          <a:ln w="12700">
            <a:noFill/>
          </a:ln>
        </p:spPr>
        <p:txBody>
          <a:bodyPr>
            <a:spAutoFit/>
          </a:bodyPr>
          <a:p>
            <a:pPr>
              <a:spcBef>
                <a:spcPct val="50000"/>
              </a:spcBef>
            </a:pPr>
            <a:r>
              <a:rPr lang="en-US" altLang="zh-CN">
                <a:latin typeface="Arial" panose="020B0604020202020204" pitchFamily="34" charset="0"/>
              </a:rPr>
              <a:t>a.</a:t>
            </a:r>
            <a:endParaRPr lang="en-US" altLang="zh-CN">
              <a:latin typeface="Arial" panose="020B0604020202020204" pitchFamily="34" charset="0"/>
            </a:endParaRPr>
          </a:p>
        </p:txBody>
      </p:sp>
      <p:sp>
        <p:nvSpPr>
          <p:cNvPr id="214041" name="文本框 214040"/>
          <p:cNvSpPr txBox="1"/>
          <p:nvPr/>
        </p:nvSpPr>
        <p:spPr>
          <a:xfrm>
            <a:off x="395288" y="4005263"/>
            <a:ext cx="504825" cy="366712"/>
          </a:xfrm>
          <a:prstGeom prst="rect">
            <a:avLst/>
          </a:prstGeom>
          <a:noFill/>
          <a:ln w="12700">
            <a:noFill/>
          </a:ln>
        </p:spPr>
        <p:txBody>
          <a:bodyPr>
            <a:spAutoFit/>
          </a:bodyPr>
          <a:p>
            <a:pPr>
              <a:spcBef>
                <a:spcPct val="50000"/>
              </a:spcBef>
            </a:pPr>
            <a:r>
              <a:rPr lang="en-US" altLang="zh-CN">
                <a:latin typeface="Arial" panose="020B0604020202020204" pitchFamily="34" charset="0"/>
              </a:rPr>
              <a:t>4</a:t>
            </a:r>
            <a:endParaRPr lang="en-US" altLang="zh-CN">
              <a:latin typeface="Arial" panose="020B0604020202020204" pitchFamily="34" charset="0"/>
            </a:endParaRPr>
          </a:p>
        </p:txBody>
      </p:sp>
      <p:sp>
        <p:nvSpPr>
          <p:cNvPr id="214044" name="文本框 214043"/>
          <p:cNvSpPr txBox="1"/>
          <p:nvPr/>
        </p:nvSpPr>
        <p:spPr>
          <a:xfrm>
            <a:off x="1403350" y="4076700"/>
            <a:ext cx="504825" cy="366713"/>
          </a:xfrm>
          <a:prstGeom prst="rect">
            <a:avLst/>
          </a:prstGeom>
          <a:noFill/>
          <a:ln w="12700">
            <a:noFill/>
          </a:ln>
        </p:spPr>
        <p:txBody>
          <a:bodyPr>
            <a:spAutoFit/>
          </a:bodyPr>
          <a:p>
            <a:pPr>
              <a:spcBef>
                <a:spcPct val="50000"/>
              </a:spcBef>
            </a:pPr>
            <a:r>
              <a:rPr lang="en-US" altLang="zh-CN">
                <a:latin typeface="Arial" panose="020B0604020202020204" pitchFamily="34" charset="0"/>
              </a:rPr>
              <a:t>6</a:t>
            </a:r>
            <a:endParaRPr lang="en-US" altLang="zh-CN">
              <a:latin typeface="Arial" panose="020B0604020202020204" pitchFamily="34" charset="0"/>
            </a:endParaRPr>
          </a:p>
        </p:txBody>
      </p:sp>
      <p:sp>
        <p:nvSpPr>
          <p:cNvPr id="214045" name="文本框 214044"/>
          <p:cNvSpPr txBox="1"/>
          <p:nvPr/>
        </p:nvSpPr>
        <p:spPr>
          <a:xfrm>
            <a:off x="1763713" y="4076700"/>
            <a:ext cx="504825" cy="366713"/>
          </a:xfrm>
          <a:prstGeom prst="rect">
            <a:avLst/>
          </a:prstGeom>
          <a:noFill/>
          <a:ln w="12700">
            <a:noFill/>
          </a:ln>
        </p:spPr>
        <p:txBody>
          <a:bodyPr>
            <a:spAutoFit/>
          </a:bodyPr>
          <a:p>
            <a:pPr>
              <a:spcBef>
                <a:spcPct val="50000"/>
              </a:spcBef>
            </a:pPr>
            <a:r>
              <a:rPr lang="en-US" altLang="zh-CN">
                <a:latin typeface="Arial" panose="020B0604020202020204" pitchFamily="34" charset="0"/>
              </a:rPr>
              <a:t>10</a:t>
            </a:r>
            <a:endParaRPr lang="en-US" altLang="zh-CN">
              <a:latin typeface="Arial" panose="020B0604020202020204" pitchFamily="34" charset="0"/>
            </a:endParaRPr>
          </a:p>
        </p:txBody>
      </p:sp>
      <p:grpSp>
        <p:nvGrpSpPr>
          <p:cNvPr id="214057" name="组合 214056"/>
          <p:cNvGrpSpPr/>
          <p:nvPr/>
        </p:nvGrpSpPr>
        <p:grpSpPr>
          <a:xfrm>
            <a:off x="611188" y="2133600"/>
            <a:ext cx="2881312" cy="3101975"/>
            <a:chOff x="385" y="1344"/>
            <a:chExt cx="1815" cy="1954"/>
          </a:xfrm>
        </p:grpSpPr>
        <p:sp>
          <p:nvSpPr>
            <p:cNvPr id="214027" name="直接连接符 214026"/>
            <p:cNvSpPr/>
            <p:nvPr/>
          </p:nvSpPr>
          <p:spPr>
            <a:xfrm flipH="1">
              <a:off x="748" y="1570"/>
              <a:ext cx="318" cy="363"/>
            </a:xfrm>
            <a:prstGeom prst="line">
              <a:avLst/>
            </a:prstGeom>
            <a:ln w="12700" cap="sq" cmpd="sng">
              <a:solidFill>
                <a:schemeClr val="tx1"/>
              </a:solidFill>
              <a:prstDash val="solid"/>
              <a:headEnd type="none" w="med" len="med"/>
              <a:tailEnd type="none" w="med" len="med"/>
            </a:ln>
          </p:spPr>
        </p:sp>
        <p:sp>
          <p:nvSpPr>
            <p:cNvPr id="214028" name="直接连接符 214027"/>
            <p:cNvSpPr/>
            <p:nvPr/>
          </p:nvSpPr>
          <p:spPr>
            <a:xfrm>
              <a:off x="1247" y="1570"/>
              <a:ext cx="272" cy="409"/>
            </a:xfrm>
            <a:prstGeom prst="line">
              <a:avLst/>
            </a:prstGeom>
            <a:ln w="12700" cap="sq" cmpd="sng">
              <a:solidFill>
                <a:schemeClr val="tx1"/>
              </a:solidFill>
              <a:prstDash val="solid"/>
              <a:headEnd type="none" w="med" len="med"/>
              <a:tailEnd type="none" w="med" len="med"/>
            </a:ln>
          </p:spPr>
        </p:sp>
        <p:sp>
          <p:nvSpPr>
            <p:cNvPr id="214029" name="直接连接符 214028"/>
            <p:cNvSpPr/>
            <p:nvPr/>
          </p:nvSpPr>
          <p:spPr>
            <a:xfrm>
              <a:off x="1655" y="2205"/>
              <a:ext cx="272" cy="363"/>
            </a:xfrm>
            <a:prstGeom prst="line">
              <a:avLst/>
            </a:prstGeom>
            <a:ln w="12700" cap="sq" cmpd="sng">
              <a:solidFill>
                <a:schemeClr val="tx1"/>
              </a:solidFill>
              <a:prstDash val="solid"/>
              <a:headEnd type="none" w="med" len="med"/>
              <a:tailEnd type="none" w="med" len="med"/>
            </a:ln>
          </p:spPr>
        </p:sp>
        <p:sp>
          <p:nvSpPr>
            <p:cNvPr id="214030" name="直接连接符 214029"/>
            <p:cNvSpPr/>
            <p:nvPr/>
          </p:nvSpPr>
          <p:spPr>
            <a:xfrm flipH="1">
              <a:off x="1202" y="2205"/>
              <a:ext cx="272" cy="409"/>
            </a:xfrm>
            <a:prstGeom prst="line">
              <a:avLst/>
            </a:prstGeom>
            <a:ln w="12700" cap="sq" cmpd="sng">
              <a:solidFill>
                <a:schemeClr val="tx1"/>
              </a:solidFill>
              <a:prstDash val="solid"/>
              <a:headEnd type="none" w="med" len="med"/>
              <a:tailEnd type="none" w="med" len="med"/>
            </a:ln>
          </p:spPr>
        </p:sp>
        <p:sp>
          <p:nvSpPr>
            <p:cNvPr id="214031" name="直接连接符 214030"/>
            <p:cNvSpPr/>
            <p:nvPr/>
          </p:nvSpPr>
          <p:spPr>
            <a:xfrm>
              <a:off x="793" y="2205"/>
              <a:ext cx="227" cy="409"/>
            </a:xfrm>
            <a:prstGeom prst="line">
              <a:avLst/>
            </a:prstGeom>
            <a:ln w="12700" cap="sq" cmpd="sng">
              <a:solidFill>
                <a:schemeClr val="tx1"/>
              </a:solidFill>
              <a:prstDash val="solid"/>
              <a:headEnd type="none" w="med" len="med"/>
              <a:tailEnd type="none" w="med" len="med"/>
            </a:ln>
          </p:spPr>
        </p:sp>
        <p:sp>
          <p:nvSpPr>
            <p:cNvPr id="214032" name="直接连接符 214031"/>
            <p:cNvSpPr/>
            <p:nvPr/>
          </p:nvSpPr>
          <p:spPr>
            <a:xfrm flipH="1">
              <a:off x="385" y="2205"/>
              <a:ext cx="227" cy="409"/>
            </a:xfrm>
            <a:prstGeom prst="line">
              <a:avLst/>
            </a:prstGeom>
            <a:ln w="12700" cap="sq" cmpd="sng">
              <a:solidFill>
                <a:schemeClr val="tx1"/>
              </a:solidFill>
              <a:prstDash val="solid"/>
              <a:headEnd type="none" w="med" len="med"/>
              <a:tailEnd type="none" w="med" len="med"/>
            </a:ln>
          </p:spPr>
        </p:sp>
        <p:sp>
          <p:nvSpPr>
            <p:cNvPr id="214039" name="文本框 214038"/>
            <p:cNvSpPr txBox="1"/>
            <p:nvPr/>
          </p:nvSpPr>
          <p:spPr>
            <a:xfrm>
              <a:off x="1020" y="1344"/>
              <a:ext cx="318" cy="231"/>
            </a:xfrm>
            <a:prstGeom prst="rect">
              <a:avLst/>
            </a:prstGeom>
            <a:noFill/>
            <a:ln w="12700">
              <a:noFill/>
            </a:ln>
          </p:spPr>
          <p:txBody>
            <a:bodyPr>
              <a:spAutoFit/>
            </a:bodyPr>
            <a:p>
              <a:pPr>
                <a:spcBef>
                  <a:spcPct val="50000"/>
                </a:spcBef>
              </a:pPr>
              <a:r>
                <a:rPr lang="en-US" altLang="zh-CN">
                  <a:latin typeface="Arial" panose="020B0604020202020204" pitchFamily="34" charset="0"/>
                </a:rPr>
                <a:t>+</a:t>
              </a:r>
              <a:endParaRPr lang="en-US" altLang="zh-CN">
                <a:latin typeface="Arial" panose="020B0604020202020204" pitchFamily="34" charset="0"/>
              </a:endParaRPr>
            </a:p>
          </p:txBody>
        </p:sp>
        <p:sp>
          <p:nvSpPr>
            <p:cNvPr id="214042" name="文本框 214041"/>
            <p:cNvSpPr txBox="1"/>
            <p:nvPr/>
          </p:nvSpPr>
          <p:spPr>
            <a:xfrm>
              <a:off x="612" y="1933"/>
              <a:ext cx="318" cy="231"/>
            </a:xfrm>
            <a:prstGeom prst="rect">
              <a:avLst/>
            </a:prstGeom>
            <a:noFill/>
            <a:ln w="12700">
              <a:noFill/>
            </a:ln>
          </p:spPr>
          <p:txBody>
            <a:bodyPr>
              <a:spAutoFit/>
            </a:bodyPr>
            <a:p>
              <a:pPr>
                <a:spcBef>
                  <a:spcPct val="50000"/>
                </a:spcBef>
              </a:pPr>
              <a:r>
                <a:rPr lang="en-US" altLang="zh-CN">
                  <a:latin typeface="Arial" panose="020B0604020202020204" pitchFamily="34" charset="0"/>
                </a:rPr>
                <a:t>*</a:t>
              </a:r>
              <a:endParaRPr lang="en-US" altLang="zh-CN">
                <a:latin typeface="Arial" panose="020B0604020202020204" pitchFamily="34" charset="0"/>
              </a:endParaRPr>
            </a:p>
          </p:txBody>
        </p:sp>
        <p:sp>
          <p:nvSpPr>
            <p:cNvPr id="214043" name="文本框 214042"/>
            <p:cNvSpPr txBox="1"/>
            <p:nvPr/>
          </p:nvSpPr>
          <p:spPr>
            <a:xfrm>
              <a:off x="1474" y="1979"/>
              <a:ext cx="318" cy="231"/>
            </a:xfrm>
            <a:prstGeom prst="rect">
              <a:avLst/>
            </a:prstGeom>
            <a:noFill/>
            <a:ln w="12700">
              <a:noFill/>
            </a:ln>
          </p:spPr>
          <p:txBody>
            <a:bodyPr>
              <a:spAutoFit/>
            </a:bodyPr>
            <a:p>
              <a:pPr>
                <a:spcBef>
                  <a:spcPct val="50000"/>
                </a:spcBef>
              </a:pPr>
              <a:r>
                <a:rPr lang="en-US" altLang="zh-CN">
                  <a:latin typeface="Arial" panose="020B0604020202020204" pitchFamily="34" charset="0"/>
                </a:rPr>
                <a:t>+</a:t>
              </a:r>
              <a:endParaRPr lang="en-US" altLang="zh-CN">
                <a:latin typeface="Arial" panose="020B0604020202020204" pitchFamily="34" charset="0"/>
              </a:endParaRPr>
            </a:p>
          </p:txBody>
        </p:sp>
        <p:sp>
          <p:nvSpPr>
            <p:cNvPr id="214046" name="文本框 214045"/>
            <p:cNvSpPr txBox="1"/>
            <p:nvPr/>
          </p:nvSpPr>
          <p:spPr>
            <a:xfrm>
              <a:off x="1791" y="2568"/>
              <a:ext cx="409" cy="231"/>
            </a:xfrm>
            <a:prstGeom prst="rect">
              <a:avLst/>
            </a:prstGeom>
            <a:noFill/>
            <a:ln w="12700">
              <a:noFill/>
            </a:ln>
          </p:spPr>
          <p:txBody>
            <a:bodyPr>
              <a:spAutoFit/>
            </a:bodyPr>
            <a:p>
              <a:pPr>
                <a:spcBef>
                  <a:spcPct val="50000"/>
                </a:spcBef>
              </a:pPr>
              <a:r>
                <a:rPr lang="en-US" altLang="zh-CN">
                  <a:latin typeface="Arial" panose="020B0604020202020204" pitchFamily="34" charset="0"/>
                </a:rPr>
                <a:t>SIN</a:t>
              </a:r>
              <a:endParaRPr lang="en-US" altLang="zh-CN">
                <a:latin typeface="Arial" panose="020B0604020202020204" pitchFamily="34" charset="0"/>
              </a:endParaRPr>
            </a:p>
          </p:txBody>
        </p:sp>
        <p:sp>
          <p:nvSpPr>
            <p:cNvPr id="214047" name="文本框 214046"/>
            <p:cNvSpPr txBox="1"/>
            <p:nvPr/>
          </p:nvSpPr>
          <p:spPr>
            <a:xfrm>
              <a:off x="1837" y="3067"/>
              <a:ext cx="318" cy="231"/>
            </a:xfrm>
            <a:prstGeom prst="rect">
              <a:avLst/>
            </a:prstGeom>
            <a:noFill/>
            <a:ln w="12700">
              <a:noFill/>
            </a:ln>
          </p:spPr>
          <p:txBody>
            <a:bodyPr>
              <a:spAutoFit/>
            </a:bodyPr>
            <a:p>
              <a:pPr>
                <a:spcBef>
                  <a:spcPct val="50000"/>
                </a:spcBef>
              </a:pPr>
              <a:r>
                <a:rPr lang="en-US" altLang="zh-CN">
                  <a:latin typeface="Arial" panose="020B0604020202020204" pitchFamily="34" charset="0"/>
                </a:rPr>
                <a:t>6</a:t>
              </a:r>
              <a:endParaRPr lang="en-US" altLang="zh-CN">
                <a:latin typeface="Arial" panose="020B0604020202020204" pitchFamily="34" charset="0"/>
              </a:endParaRPr>
            </a:p>
          </p:txBody>
        </p:sp>
      </p:grpSp>
      <p:sp>
        <p:nvSpPr>
          <p:cNvPr id="214048" name="文本框 214047"/>
          <p:cNvSpPr txBox="1"/>
          <p:nvPr/>
        </p:nvSpPr>
        <p:spPr>
          <a:xfrm>
            <a:off x="5867400" y="2133600"/>
            <a:ext cx="504825" cy="366713"/>
          </a:xfrm>
          <a:prstGeom prst="rect">
            <a:avLst/>
          </a:prstGeom>
          <a:noFill/>
          <a:ln w="12700">
            <a:noFill/>
          </a:ln>
        </p:spPr>
        <p:txBody>
          <a:bodyPr>
            <a:spAutoFit/>
          </a:bodyPr>
          <a:p>
            <a:pPr>
              <a:spcBef>
                <a:spcPct val="50000"/>
              </a:spcBef>
            </a:pPr>
            <a:r>
              <a:rPr lang="en-US" altLang="zh-CN">
                <a:latin typeface="Arial" panose="020B0604020202020204" pitchFamily="34" charset="0"/>
              </a:rPr>
              <a:t>-</a:t>
            </a:r>
            <a:endParaRPr lang="en-US" altLang="zh-CN">
              <a:latin typeface="Arial" panose="020B0604020202020204" pitchFamily="34" charset="0"/>
            </a:endParaRPr>
          </a:p>
        </p:txBody>
      </p:sp>
      <p:sp>
        <p:nvSpPr>
          <p:cNvPr id="214049" name="文本框 214048"/>
          <p:cNvSpPr txBox="1"/>
          <p:nvPr/>
        </p:nvSpPr>
        <p:spPr>
          <a:xfrm>
            <a:off x="5219700" y="3141663"/>
            <a:ext cx="504825" cy="366712"/>
          </a:xfrm>
          <a:prstGeom prst="rect">
            <a:avLst/>
          </a:prstGeom>
          <a:noFill/>
          <a:ln w="12700">
            <a:noFill/>
          </a:ln>
        </p:spPr>
        <p:txBody>
          <a:bodyPr>
            <a:spAutoFit/>
          </a:bodyPr>
          <a:p>
            <a:pPr>
              <a:spcBef>
                <a:spcPct val="50000"/>
              </a:spcBef>
            </a:pPr>
            <a:r>
              <a:rPr lang="en-US" altLang="zh-CN">
                <a:latin typeface="Arial" panose="020B0604020202020204" pitchFamily="34" charset="0"/>
              </a:rPr>
              <a:t>8</a:t>
            </a:r>
            <a:endParaRPr lang="en-US" altLang="zh-CN">
              <a:latin typeface="Arial" panose="020B0604020202020204" pitchFamily="34" charset="0"/>
            </a:endParaRPr>
          </a:p>
        </p:txBody>
      </p:sp>
      <p:sp>
        <p:nvSpPr>
          <p:cNvPr id="214050" name="文本框 214049"/>
          <p:cNvSpPr txBox="1"/>
          <p:nvPr/>
        </p:nvSpPr>
        <p:spPr>
          <a:xfrm>
            <a:off x="6588125" y="3141663"/>
            <a:ext cx="504825" cy="366712"/>
          </a:xfrm>
          <a:prstGeom prst="rect">
            <a:avLst/>
          </a:prstGeom>
          <a:noFill/>
          <a:ln w="12700">
            <a:noFill/>
          </a:ln>
        </p:spPr>
        <p:txBody>
          <a:bodyPr>
            <a:spAutoFit/>
          </a:bodyPr>
          <a:p>
            <a:pPr>
              <a:spcBef>
                <a:spcPct val="50000"/>
              </a:spcBef>
            </a:pPr>
            <a:r>
              <a:rPr lang="en-US" altLang="zh-CN">
                <a:latin typeface="Arial" panose="020B0604020202020204" pitchFamily="34" charset="0"/>
              </a:rPr>
              <a:t>*</a:t>
            </a:r>
            <a:endParaRPr lang="en-US" altLang="zh-CN">
              <a:latin typeface="Arial" panose="020B0604020202020204" pitchFamily="34" charset="0"/>
            </a:endParaRPr>
          </a:p>
        </p:txBody>
      </p:sp>
      <p:sp>
        <p:nvSpPr>
          <p:cNvPr id="214051" name="文本框 214050"/>
          <p:cNvSpPr txBox="1"/>
          <p:nvPr/>
        </p:nvSpPr>
        <p:spPr>
          <a:xfrm>
            <a:off x="5724525" y="4076700"/>
            <a:ext cx="936625" cy="366713"/>
          </a:xfrm>
          <a:prstGeom prst="rect">
            <a:avLst/>
          </a:prstGeom>
          <a:noFill/>
          <a:ln w="12700">
            <a:noFill/>
          </a:ln>
        </p:spPr>
        <p:txBody>
          <a:bodyPr>
            <a:spAutoFit/>
          </a:bodyPr>
          <a:p>
            <a:pPr>
              <a:spcBef>
                <a:spcPct val="50000"/>
              </a:spcBef>
            </a:pPr>
            <a:r>
              <a:rPr lang="en-US" altLang="zh-CN">
                <a:latin typeface="Arial" panose="020B0604020202020204" pitchFamily="34" charset="0"/>
              </a:rPr>
              <a:t>COS</a:t>
            </a:r>
            <a:endParaRPr lang="en-US" altLang="zh-CN">
              <a:latin typeface="Arial" panose="020B0604020202020204" pitchFamily="34" charset="0"/>
            </a:endParaRPr>
          </a:p>
        </p:txBody>
      </p:sp>
      <p:sp>
        <p:nvSpPr>
          <p:cNvPr id="214052" name="文本框 214051"/>
          <p:cNvSpPr txBox="1"/>
          <p:nvPr/>
        </p:nvSpPr>
        <p:spPr>
          <a:xfrm>
            <a:off x="7164388" y="4149725"/>
            <a:ext cx="504825" cy="366713"/>
          </a:xfrm>
          <a:prstGeom prst="rect">
            <a:avLst/>
          </a:prstGeom>
          <a:noFill/>
          <a:ln w="12700">
            <a:noFill/>
          </a:ln>
        </p:spPr>
        <p:txBody>
          <a:bodyPr>
            <a:spAutoFit/>
          </a:bodyPr>
          <a:p>
            <a:pPr>
              <a:spcBef>
                <a:spcPct val="50000"/>
              </a:spcBef>
            </a:pPr>
            <a:r>
              <a:rPr lang="en-US" altLang="zh-CN">
                <a:latin typeface="Arial" panose="020B0604020202020204" pitchFamily="34" charset="0"/>
              </a:rPr>
              <a:t>8</a:t>
            </a:r>
            <a:endParaRPr lang="en-US" altLang="zh-CN">
              <a:latin typeface="Arial" panose="020B0604020202020204" pitchFamily="34" charset="0"/>
            </a:endParaRPr>
          </a:p>
        </p:txBody>
      </p:sp>
      <p:sp>
        <p:nvSpPr>
          <p:cNvPr id="214053" name="文本框 214052"/>
          <p:cNvSpPr txBox="1"/>
          <p:nvPr/>
        </p:nvSpPr>
        <p:spPr>
          <a:xfrm>
            <a:off x="5867400" y="4941888"/>
            <a:ext cx="504825" cy="366712"/>
          </a:xfrm>
          <a:prstGeom prst="rect">
            <a:avLst/>
          </a:prstGeom>
          <a:noFill/>
          <a:ln w="12700">
            <a:noFill/>
          </a:ln>
        </p:spPr>
        <p:txBody>
          <a:bodyPr>
            <a:spAutoFit/>
          </a:bodyPr>
          <a:p>
            <a:pPr>
              <a:spcBef>
                <a:spcPct val="50000"/>
              </a:spcBef>
            </a:pPr>
            <a:r>
              <a:rPr lang="en-US" altLang="zh-CN">
                <a:latin typeface="Arial" panose="020B0604020202020204" pitchFamily="34" charset="0"/>
              </a:rPr>
              <a:t>3</a:t>
            </a:r>
            <a:endParaRPr lang="en-US" altLang="zh-CN">
              <a:latin typeface="Arial" panose="020B0604020202020204" pitchFamily="34" charset="0"/>
            </a:endParaRPr>
          </a:p>
        </p:txBody>
      </p:sp>
      <p:sp>
        <p:nvSpPr>
          <p:cNvPr id="214054" name="文本框 214053"/>
          <p:cNvSpPr txBox="1"/>
          <p:nvPr/>
        </p:nvSpPr>
        <p:spPr>
          <a:xfrm>
            <a:off x="6372225" y="5013325"/>
            <a:ext cx="504825" cy="366713"/>
          </a:xfrm>
          <a:prstGeom prst="rect">
            <a:avLst/>
          </a:prstGeom>
          <a:noFill/>
          <a:ln w="12700">
            <a:noFill/>
          </a:ln>
        </p:spPr>
        <p:txBody>
          <a:bodyPr>
            <a:spAutoFit/>
          </a:bodyPr>
          <a:p>
            <a:pPr>
              <a:spcBef>
                <a:spcPct val="50000"/>
              </a:spcBef>
            </a:pPr>
            <a:r>
              <a:rPr lang="en-US" altLang="zh-CN">
                <a:latin typeface="Arial" panose="020B0604020202020204" pitchFamily="34" charset="0"/>
              </a:rPr>
              <a:t>b.</a:t>
            </a:r>
            <a:endParaRPr lang="en-US" altLang="zh-CN">
              <a:latin typeface="Arial" panose="020B0604020202020204" pitchFamily="34" charset="0"/>
            </a:endParaRPr>
          </a:p>
        </p:txBody>
      </p:sp>
      <p:sp>
        <p:nvSpPr>
          <p:cNvPr id="214055" name="直接连接符 214054"/>
          <p:cNvSpPr/>
          <p:nvPr/>
        </p:nvSpPr>
        <p:spPr>
          <a:xfrm>
            <a:off x="1476375" y="2565400"/>
            <a:ext cx="0" cy="431800"/>
          </a:xfrm>
          <a:prstGeom prst="line">
            <a:avLst/>
          </a:prstGeom>
          <a:ln w="12700" cap="sq" cmpd="sng">
            <a:solidFill>
              <a:schemeClr val="tx1"/>
            </a:solidFill>
            <a:prstDash val="solid"/>
            <a:headEnd type="none" w="med" len="med"/>
            <a:tailEnd type="none" w="med" len="med"/>
          </a:ln>
        </p:spPr>
      </p:sp>
      <p:sp>
        <p:nvSpPr>
          <p:cNvPr id="214056" name="直接连接符 214055"/>
          <p:cNvSpPr/>
          <p:nvPr/>
        </p:nvSpPr>
        <p:spPr>
          <a:xfrm>
            <a:off x="5724525" y="2565400"/>
            <a:ext cx="0" cy="431800"/>
          </a:xfrm>
          <a:prstGeom prst="line">
            <a:avLst/>
          </a:prstGeom>
          <a:ln w="12700" cap="sq" cmpd="sng">
            <a:solidFill>
              <a:schemeClr val="tx1"/>
            </a:solidFill>
            <a:prstDash val="solid"/>
            <a:headEnd type="none" w="med" len="med"/>
            <a:tailEnd type="none" w="med" len="med"/>
          </a:ln>
        </p:spPr>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15042" name="标题 215041"/>
          <p:cNvSpPr>
            <a:spLocks noGrp="1" noRot="1"/>
          </p:cNvSpPr>
          <p:nvPr>
            <p:ph type="title"/>
          </p:nvPr>
        </p:nvSpPr>
        <p:spPr/>
        <p:txBody>
          <a:bodyPr anchor="ctr" anchorCtr="0"/>
          <a:p>
            <a:endParaRPr dirty="0"/>
          </a:p>
        </p:txBody>
      </p:sp>
      <p:sp>
        <p:nvSpPr>
          <p:cNvPr id="215043" name="文本占位符 215042"/>
          <p:cNvSpPr>
            <a:spLocks noGrp="1" noRot="1"/>
          </p:cNvSpPr>
          <p:nvPr>
            <p:ph type="body" idx="1"/>
          </p:nvPr>
        </p:nvSpPr>
        <p:spPr>
          <a:xfrm>
            <a:off x="323850" y="5805488"/>
            <a:ext cx="8540750" cy="709612"/>
          </a:xfrm>
        </p:spPr>
        <p:txBody>
          <a:bodyPr/>
          <a:p>
            <a:pPr>
              <a:lnSpc>
                <a:spcPct val="90000"/>
              </a:lnSpc>
              <a:buNone/>
            </a:pPr>
            <a:r>
              <a:rPr lang="en-US" altLang="zh-CN" sz="2000"/>
              <a:t>Figure 12.6   The child programs produced by crossover of the points in                         </a:t>
            </a:r>
            <a:endParaRPr lang="en-US" altLang="zh-CN" sz="2000"/>
          </a:p>
          <a:p>
            <a:pPr>
              <a:lnSpc>
                <a:spcPct val="90000"/>
              </a:lnSpc>
              <a:buNone/>
            </a:pPr>
            <a:r>
              <a:rPr lang="en-US" altLang="zh-CN" sz="2000"/>
              <a:t>                     Figure 12.5.</a:t>
            </a:r>
            <a:endParaRPr lang="en-US" altLang="zh-CN" sz="2000"/>
          </a:p>
        </p:txBody>
      </p:sp>
      <p:sp>
        <p:nvSpPr>
          <p:cNvPr id="215057" name="椭圆 215056"/>
          <p:cNvSpPr/>
          <p:nvPr/>
        </p:nvSpPr>
        <p:spPr>
          <a:xfrm>
            <a:off x="1619250" y="2133600"/>
            <a:ext cx="431800" cy="431800"/>
          </a:xfrm>
          <a:prstGeom prst="ellipse">
            <a:avLst/>
          </a:prstGeom>
          <a:solidFill>
            <a:schemeClr val="accent1"/>
          </a:solidFill>
          <a:ln w="12700" cap="sq" cmpd="sng">
            <a:solidFill>
              <a:schemeClr val="tx1"/>
            </a:solidFill>
            <a:prstDash val="solid"/>
            <a:headEnd type="none" w="med" len="med"/>
            <a:tailEnd type="none" w="med" len="med"/>
          </a:ln>
        </p:spPr>
        <p:txBody>
          <a:bodyPr/>
          <a:p>
            <a:endParaRPr lang="zh-CN" altLang="en-US"/>
          </a:p>
        </p:txBody>
      </p:sp>
      <p:sp>
        <p:nvSpPr>
          <p:cNvPr id="215058" name="椭圆 215057"/>
          <p:cNvSpPr/>
          <p:nvPr/>
        </p:nvSpPr>
        <p:spPr>
          <a:xfrm>
            <a:off x="900113" y="3068638"/>
            <a:ext cx="719137" cy="431800"/>
          </a:xfrm>
          <a:prstGeom prst="ellipse">
            <a:avLst/>
          </a:prstGeom>
          <a:solidFill>
            <a:schemeClr val="accent1"/>
          </a:solidFill>
          <a:ln w="12700" cap="sq" cmpd="sng">
            <a:solidFill>
              <a:schemeClr val="tx1"/>
            </a:solidFill>
            <a:prstDash val="solid"/>
            <a:headEnd type="none" w="med" len="med"/>
            <a:tailEnd type="none" w="med" len="med"/>
          </a:ln>
        </p:spPr>
        <p:txBody>
          <a:bodyPr/>
          <a:p>
            <a:endParaRPr lang="zh-CN" altLang="en-US"/>
          </a:p>
        </p:txBody>
      </p:sp>
      <p:sp>
        <p:nvSpPr>
          <p:cNvPr id="215059" name="椭圆 215058"/>
          <p:cNvSpPr/>
          <p:nvPr/>
        </p:nvSpPr>
        <p:spPr>
          <a:xfrm>
            <a:off x="2268538" y="3141663"/>
            <a:ext cx="431800" cy="431800"/>
          </a:xfrm>
          <a:prstGeom prst="ellipse">
            <a:avLst/>
          </a:prstGeom>
          <a:solidFill>
            <a:schemeClr val="accent1"/>
          </a:solidFill>
          <a:ln w="12700" cap="sq" cmpd="sng">
            <a:solidFill>
              <a:schemeClr val="tx1"/>
            </a:solidFill>
            <a:prstDash val="solid"/>
            <a:headEnd type="none" w="med" len="med"/>
            <a:tailEnd type="none" w="med" len="med"/>
          </a:ln>
        </p:spPr>
        <p:txBody>
          <a:bodyPr/>
          <a:p>
            <a:endParaRPr lang="zh-CN" altLang="en-US"/>
          </a:p>
        </p:txBody>
      </p:sp>
      <p:sp>
        <p:nvSpPr>
          <p:cNvPr id="215060" name="椭圆 215059"/>
          <p:cNvSpPr/>
          <p:nvPr/>
        </p:nvSpPr>
        <p:spPr>
          <a:xfrm>
            <a:off x="2700338" y="4076700"/>
            <a:ext cx="792162" cy="431800"/>
          </a:xfrm>
          <a:prstGeom prst="ellipse">
            <a:avLst/>
          </a:prstGeom>
          <a:solidFill>
            <a:schemeClr val="accent1"/>
          </a:solidFill>
          <a:ln w="12700" cap="sq" cmpd="sng">
            <a:solidFill>
              <a:schemeClr val="tx1"/>
            </a:solidFill>
            <a:prstDash val="solid"/>
            <a:headEnd type="none" w="med" len="med"/>
            <a:tailEnd type="none" w="med" len="med"/>
          </a:ln>
        </p:spPr>
        <p:txBody>
          <a:bodyPr/>
          <a:p>
            <a:endParaRPr lang="zh-CN" altLang="en-US"/>
          </a:p>
        </p:txBody>
      </p:sp>
      <p:sp>
        <p:nvSpPr>
          <p:cNvPr id="215061" name="椭圆 215060"/>
          <p:cNvSpPr/>
          <p:nvPr/>
        </p:nvSpPr>
        <p:spPr>
          <a:xfrm>
            <a:off x="5940425" y="4076700"/>
            <a:ext cx="503238" cy="431800"/>
          </a:xfrm>
          <a:prstGeom prst="ellipse">
            <a:avLst/>
          </a:prstGeom>
          <a:solidFill>
            <a:schemeClr val="accent1"/>
          </a:solidFill>
          <a:ln w="12700" cap="sq" cmpd="sng">
            <a:solidFill>
              <a:schemeClr val="tx1"/>
            </a:solidFill>
            <a:prstDash val="solid"/>
            <a:headEnd type="none" w="med" len="med"/>
            <a:tailEnd type="none" w="med" len="med"/>
          </a:ln>
        </p:spPr>
        <p:txBody>
          <a:bodyPr/>
          <a:p>
            <a:endParaRPr lang="zh-CN" altLang="en-US"/>
          </a:p>
        </p:txBody>
      </p:sp>
      <p:sp>
        <p:nvSpPr>
          <p:cNvPr id="215062" name="椭圆 215061"/>
          <p:cNvSpPr/>
          <p:nvPr/>
        </p:nvSpPr>
        <p:spPr>
          <a:xfrm>
            <a:off x="6588125" y="3141663"/>
            <a:ext cx="431800" cy="431800"/>
          </a:xfrm>
          <a:prstGeom prst="ellipse">
            <a:avLst/>
          </a:prstGeom>
          <a:solidFill>
            <a:schemeClr val="accent1"/>
          </a:solidFill>
          <a:ln w="12700" cap="sq" cmpd="sng">
            <a:solidFill>
              <a:schemeClr val="tx1"/>
            </a:solidFill>
            <a:prstDash val="solid"/>
            <a:headEnd type="none" w="med" len="med"/>
            <a:tailEnd type="none" w="med" len="med"/>
          </a:ln>
        </p:spPr>
        <p:txBody>
          <a:bodyPr/>
          <a:p>
            <a:endParaRPr lang="zh-CN" altLang="en-US"/>
          </a:p>
        </p:txBody>
      </p:sp>
      <p:sp>
        <p:nvSpPr>
          <p:cNvPr id="215063" name="椭圆 215062"/>
          <p:cNvSpPr/>
          <p:nvPr/>
        </p:nvSpPr>
        <p:spPr>
          <a:xfrm>
            <a:off x="5867400" y="2133600"/>
            <a:ext cx="431800" cy="431800"/>
          </a:xfrm>
          <a:prstGeom prst="ellipse">
            <a:avLst/>
          </a:prstGeom>
          <a:solidFill>
            <a:schemeClr val="accent1"/>
          </a:solidFill>
          <a:ln w="12700" cap="sq" cmpd="sng">
            <a:solidFill>
              <a:schemeClr val="tx1"/>
            </a:solidFill>
            <a:prstDash val="solid"/>
            <a:headEnd type="none" w="med" len="med"/>
            <a:tailEnd type="none" w="med" len="med"/>
          </a:ln>
        </p:spPr>
        <p:txBody>
          <a:bodyPr/>
          <a:p>
            <a:endParaRPr lang="zh-CN" altLang="en-US"/>
          </a:p>
        </p:txBody>
      </p:sp>
      <p:sp>
        <p:nvSpPr>
          <p:cNvPr id="215064" name="直接连接符 215063"/>
          <p:cNvSpPr/>
          <p:nvPr/>
        </p:nvSpPr>
        <p:spPr>
          <a:xfrm>
            <a:off x="3132138" y="4508500"/>
            <a:ext cx="0" cy="433388"/>
          </a:xfrm>
          <a:prstGeom prst="line">
            <a:avLst/>
          </a:prstGeom>
          <a:ln w="12700" cap="sq" cmpd="sng">
            <a:solidFill>
              <a:schemeClr val="tx1"/>
            </a:solidFill>
            <a:prstDash val="solid"/>
            <a:headEnd type="none" w="med" len="med"/>
            <a:tailEnd type="none" w="med" len="med"/>
          </a:ln>
        </p:spPr>
      </p:sp>
      <p:sp>
        <p:nvSpPr>
          <p:cNvPr id="215065" name="直接连接符 215064"/>
          <p:cNvSpPr/>
          <p:nvPr/>
        </p:nvSpPr>
        <p:spPr>
          <a:xfrm flipH="1">
            <a:off x="5435600" y="2492375"/>
            <a:ext cx="504825" cy="720725"/>
          </a:xfrm>
          <a:prstGeom prst="line">
            <a:avLst/>
          </a:prstGeom>
          <a:ln w="12700" cap="sq" cmpd="sng">
            <a:solidFill>
              <a:schemeClr val="tx1"/>
            </a:solidFill>
            <a:prstDash val="solid"/>
            <a:headEnd type="none" w="med" len="med"/>
            <a:tailEnd type="none" w="med" len="med"/>
          </a:ln>
        </p:spPr>
      </p:sp>
      <p:sp>
        <p:nvSpPr>
          <p:cNvPr id="215066" name="直接连接符 215065"/>
          <p:cNvSpPr/>
          <p:nvPr/>
        </p:nvSpPr>
        <p:spPr>
          <a:xfrm>
            <a:off x="6227763" y="2492375"/>
            <a:ext cx="431800" cy="720725"/>
          </a:xfrm>
          <a:prstGeom prst="line">
            <a:avLst/>
          </a:prstGeom>
          <a:ln w="12700" cap="sq" cmpd="sng">
            <a:solidFill>
              <a:schemeClr val="tx1"/>
            </a:solidFill>
            <a:prstDash val="solid"/>
            <a:headEnd type="none" w="med" len="med"/>
            <a:tailEnd type="none" w="med" len="med"/>
          </a:ln>
        </p:spPr>
      </p:sp>
      <p:sp>
        <p:nvSpPr>
          <p:cNvPr id="215067" name="直接连接符 215066"/>
          <p:cNvSpPr/>
          <p:nvPr/>
        </p:nvSpPr>
        <p:spPr>
          <a:xfrm flipH="1">
            <a:off x="6300788" y="3500438"/>
            <a:ext cx="358775" cy="649287"/>
          </a:xfrm>
          <a:prstGeom prst="line">
            <a:avLst/>
          </a:prstGeom>
          <a:ln w="12700" cap="sq" cmpd="sng">
            <a:solidFill>
              <a:schemeClr val="tx1"/>
            </a:solidFill>
            <a:prstDash val="solid"/>
            <a:headEnd type="none" w="med" len="med"/>
            <a:tailEnd type="none" w="med" len="med"/>
          </a:ln>
        </p:spPr>
      </p:sp>
      <p:sp>
        <p:nvSpPr>
          <p:cNvPr id="215068" name="直接连接符 215067"/>
          <p:cNvSpPr/>
          <p:nvPr/>
        </p:nvSpPr>
        <p:spPr>
          <a:xfrm>
            <a:off x="6948488" y="3500438"/>
            <a:ext cx="431800" cy="720725"/>
          </a:xfrm>
          <a:prstGeom prst="line">
            <a:avLst/>
          </a:prstGeom>
          <a:ln w="12700" cap="sq" cmpd="sng">
            <a:solidFill>
              <a:schemeClr val="tx1"/>
            </a:solidFill>
            <a:prstDash val="solid"/>
            <a:headEnd type="none" w="med" len="med"/>
            <a:tailEnd type="none" w="med" len="med"/>
          </a:ln>
        </p:spPr>
      </p:sp>
      <p:sp>
        <p:nvSpPr>
          <p:cNvPr id="215069" name="直接连接符 215068"/>
          <p:cNvSpPr/>
          <p:nvPr/>
        </p:nvSpPr>
        <p:spPr>
          <a:xfrm flipH="1">
            <a:off x="5651500" y="4508500"/>
            <a:ext cx="360363" cy="433388"/>
          </a:xfrm>
          <a:prstGeom prst="line">
            <a:avLst/>
          </a:prstGeom>
          <a:ln w="12700" cap="sq" cmpd="sng">
            <a:solidFill>
              <a:schemeClr val="tx1"/>
            </a:solidFill>
            <a:prstDash val="solid"/>
            <a:headEnd type="none" w="med" len="med"/>
            <a:tailEnd type="none" w="med" len="med"/>
          </a:ln>
        </p:spPr>
      </p:sp>
      <p:sp>
        <p:nvSpPr>
          <p:cNvPr id="215070" name="文本框 215069"/>
          <p:cNvSpPr txBox="1"/>
          <p:nvPr/>
        </p:nvSpPr>
        <p:spPr>
          <a:xfrm>
            <a:off x="1403350" y="5084763"/>
            <a:ext cx="504825" cy="366712"/>
          </a:xfrm>
          <a:prstGeom prst="rect">
            <a:avLst/>
          </a:prstGeom>
          <a:noFill/>
          <a:ln w="12700">
            <a:noFill/>
          </a:ln>
        </p:spPr>
        <p:txBody>
          <a:bodyPr>
            <a:spAutoFit/>
          </a:bodyPr>
          <a:p>
            <a:pPr>
              <a:spcBef>
                <a:spcPct val="50000"/>
              </a:spcBef>
            </a:pPr>
            <a:r>
              <a:rPr lang="en-US" altLang="zh-CN">
                <a:latin typeface="Arial" panose="020B0604020202020204" pitchFamily="34" charset="0"/>
              </a:rPr>
              <a:t>a.</a:t>
            </a:r>
            <a:endParaRPr lang="en-US" altLang="zh-CN">
              <a:latin typeface="Arial" panose="020B0604020202020204" pitchFamily="34" charset="0"/>
            </a:endParaRPr>
          </a:p>
        </p:txBody>
      </p:sp>
      <p:sp>
        <p:nvSpPr>
          <p:cNvPr id="215071" name="文本框 215070"/>
          <p:cNvSpPr txBox="1"/>
          <p:nvPr/>
        </p:nvSpPr>
        <p:spPr>
          <a:xfrm>
            <a:off x="971550" y="4076700"/>
            <a:ext cx="504825" cy="366713"/>
          </a:xfrm>
          <a:prstGeom prst="rect">
            <a:avLst/>
          </a:prstGeom>
          <a:noFill/>
          <a:ln w="12700">
            <a:noFill/>
          </a:ln>
        </p:spPr>
        <p:txBody>
          <a:bodyPr>
            <a:spAutoFit/>
          </a:bodyPr>
          <a:p>
            <a:pPr>
              <a:spcBef>
                <a:spcPct val="50000"/>
              </a:spcBef>
            </a:pPr>
            <a:r>
              <a:rPr lang="en-US" altLang="zh-CN">
                <a:latin typeface="Arial" panose="020B0604020202020204" pitchFamily="34" charset="0"/>
              </a:rPr>
              <a:t>3</a:t>
            </a:r>
            <a:endParaRPr lang="en-US" altLang="zh-CN">
              <a:latin typeface="Arial" panose="020B0604020202020204" pitchFamily="34" charset="0"/>
            </a:endParaRPr>
          </a:p>
        </p:txBody>
      </p:sp>
      <p:sp>
        <p:nvSpPr>
          <p:cNvPr id="215073" name="文本框 215072"/>
          <p:cNvSpPr txBox="1"/>
          <p:nvPr/>
        </p:nvSpPr>
        <p:spPr>
          <a:xfrm>
            <a:off x="1763713" y="4076700"/>
            <a:ext cx="504825" cy="366713"/>
          </a:xfrm>
          <a:prstGeom prst="rect">
            <a:avLst/>
          </a:prstGeom>
          <a:noFill/>
          <a:ln w="12700">
            <a:noFill/>
          </a:ln>
        </p:spPr>
        <p:txBody>
          <a:bodyPr>
            <a:spAutoFit/>
          </a:bodyPr>
          <a:p>
            <a:pPr>
              <a:spcBef>
                <a:spcPct val="50000"/>
              </a:spcBef>
            </a:pPr>
            <a:r>
              <a:rPr lang="en-US" altLang="zh-CN">
                <a:latin typeface="Arial" panose="020B0604020202020204" pitchFamily="34" charset="0"/>
              </a:rPr>
              <a:t>10</a:t>
            </a:r>
            <a:endParaRPr lang="en-US" altLang="zh-CN">
              <a:latin typeface="Arial" panose="020B0604020202020204" pitchFamily="34" charset="0"/>
            </a:endParaRPr>
          </a:p>
        </p:txBody>
      </p:sp>
      <p:sp>
        <p:nvSpPr>
          <p:cNvPr id="215075" name="直接连接符 215074"/>
          <p:cNvSpPr/>
          <p:nvPr/>
        </p:nvSpPr>
        <p:spPr>
          <a:xfrm flipH="1">
            <a:off x="1187450" y="2492375"/>
            <a:ext cx="504825" cy="576263"/>
          </a:xfrm>
          <a:prstGeom prst="line">
            <a:avLst/>
          </a:prstGeom>
          <a:ln w="12700" cap="sq" cmpd="sng">
            <a:solidFill>
              <a:schemeClr val="tx1"/>
            </a:solidFill>
            <a:prstDash val="solid"/>
            <a:headEnd type="none" w="med" len="med"/>
            <a:tailEnd type="none" w="med" len="med"/>
          </a:ln>
        </p:spPr>
      </p:sp>
      <p:sp>
        <p:nvSpPr>
          <p:cNvPr id="215076" name="直接连接符 215075"/>
          <p:cNvSpPr/>
          <p:nvPr/>
        </p:nvSpPr>
        <p:spPr>
          <a:xfrm>
            <a:off x="1979613" y="2492375"/>
            <a:ext cx="431800" cy="649288"/>
          </a:xfrm>
          <a:prstGeom prst="line">
            <a:avLst/>
          </a:prstGeom>
          <a:ln w="12700" cap="sq" cmpd="sng">
            <a:solidFill>
              <a:schemeClr val="tx1"/>
            </a:solidFill>
            <a:prstDash val="solid"/>
            <a:headEnd type="none" w="med" len="med"/>
            <a:tailEnd type="none" w="med" len="med"/>
          </a:ln>
        </p:spPr>
      </p:sp>
      <p:sp>
        <p:nvSpPr>
          <p:cNvPr id="215077" name="直接连接符 215076"/>
          <p:cNvSpPr/>
          <p:nvPr/>
        </p:nvSpPr>
        <p:spPr>
          <a:xfrm>
            <a:off x="2627313" y="3500438"/>
            <a:ext cx="431800" cy="576262"/>
          </a:xfrm>
          <a:prstGeom prst="line">
            <a:avLst/>
          </a:prstGeom>
          <a:ln w="12700" cap="sq" cmpd="sng">
            <a:solidFill>
              <a:schemeClr val="tx1"/>
            </a:solidFill>
            <a:prstDash val="solid"/>
            <a:headEnd type="none" w="med" len="med"/>
            <a:tailEnd type="none" w="med" len="med"/>
          </a:ln>
        </p:spPr>
      </p:sp>
      <p:sp>
        <p:nvSpPr>
          <p:cNvPr id="215078" name="直接连接符 215077"/>
          <p:cNvSpPr/>
          <p:nvPr/>
        </p:nvSpPr>
        <p:spPr>
          <a:xfrm flipH="1">
            <a:off x="1908175" y="3500438"/>
            <a:ext cx="431800" cy="649287"/>
          </a:xfrm>
          <a:prstGeom prst="line">
            <a:avLst/>
          </a:prstGeom>
          <a:ln w="12700" cap="sq" cmpd="sng">
            <a:solidFill>
              <a:schemeClr val="tx1"/>
            </a:solidFill>
            <a:prstDash val="solid"/>
            <a:headEnd type="none" w="med" len="med"/>
            <a:tailEnd type="none" w="med" len="med"/>
          </a:ln>
        </p:spPr>
      </p:sp>
      <p:sp>
        <p:nvSpPr>
          <p:cNvPr id="215080" name="直接连接符 215079"/>
          <p:cNvSpPr/>
          <p:nvPr/>
        </p:nvSpPr>
        <p:spPr>
          <a:xfrm flipH="1">
            <a:off x="1187450" y="3500438"/>
            <a:ext cx="0" cy="649287"/>
          </a:xfrm>
          <a:prstGeom prst="line">
            <a:avLst/>
          </a:prstGeom>
          <a:ln w="12700" cap="sq" cmpd="sng">
            <a:solidFill>
              <a:schemeClr val="tx1"/>
            </a:solidFill>
            <a:prstDash val="solid"/>
            <a:headEnd type="none" w="med" len="med"/>
            <a:tailEnd type="none" w="med" len="med"/>
          </a:ln>
        </p:spPr>
      </p:sp>
      <p:sp>
        <p:nvSpPr>
          <p:cNvPr id="215081" name="文本框 215080"/>
          <p:cNvSpPr txBox="1"/>
          <p:nvPr/>
        </p:nvSpPr>
        <p:spPr>
          <a:xfrm>
            <a:off x="1619250" y="2133600"/>
            <a:ext cx="504825" cy="366713"/>
          </a:xfrm>
          <a:prstGeom prst="rect">
            <a:avLst/>
          </a:prstGeom>
          <a:noFill/>
          <a:ln w="12700">
            <a:noFill/>
          </a:ln>
        </p:spPr>
        <p:txBody>
          <a:bodyPr>
            <a:spAutoFit/>
          </a:bodyPr>
          <a:p>
            <a:pPr>
              <a:spcBef>
                <a:spcPct val="50000"/>
              </a:spcBef>
            </a:pPr>
            <a:r>
              <a:rPr lang="en-US" altLang="zh-CN">
                <a:latin typeface="Arial" panose="020B0604020202020204" pitchFamily="34" charset="0"/>
              </a:rPr>
              <a:t>+</a:t>
            </a:r>
            <a:endParaRPr lang="en-US" altLang="zh-CN">
              <a:latin typeface="Arial" panose="020B0604020202020204" pitchFamily="34" charset="0"/>
            </a:endParaRPr>
          </a:p>
        </p:txBody>
      </p:sp>
      <p:sp>
        <p:nvSpPr>
          <p:cNvPr id="215082" name="文本框 215081"/>
          <p:cNvSpPr txBox="1"/>
          <p:nvPr/>
        </p:nvSpPr>
        <p:spPr>
          <a:xfrm>
            <a:off x="900113" y="3068638"/>
            <a:ext cx="1008062" cy="366712"/>
          </a:xfrm>
          <a:prstGeom prst="rect">
            <a:avLst/>
          </a:prstGeom>
          <a:noFill/>
          <a:ln w="12700">
            <a:noFill/>
          </a:ln>
        </p:spPr>
        <p:txBody>
          <a:bodyPr>
            <a:spAutoFit/>
          </a:bodyPr>
          <a:p>
            <a:pPr>
              <a:spcBef>
                <a:spcPct val="50000"/>
              </a:spcBef>
            </a:pPr>
            <a:r>
              <a:rPr lang="en-US" altLang="zh-CN">
                <a:latin typeface="Arial" panose="020B0604020202020204" pitchFamily="34" charset="0"/>
              </a:rPr>
              <a:t>COS</a:t>
            </a:r>
            <a:endParaRPr lang="en-US" altLang="zh-CN">
              <a:latin typeface="Arial" panose="020B0604020202020204" pitchFamily="34" charset="0"/>
            </a:endParaRPr>
          </a:p>
        </p:txBody>
      </p:sp>
      <p:sp>
        <p:nvSpPr>
          <p:cNvPr id="215083" name="文本框 215082"/>
          <p:cNvSpPr txBox="1"/>
          <p:nvPr/>
        </p:nvSpPr>
        <p:spPr>
          <a:xfrm>
            <a:off x="2339975" y="3141663"/>
            <a:ext cx="504825" cy="366712"/>
          </a:xfrm>
          <a:prstGeom prst="rect">
            <a:avLst/>
          </a:prstGeom>
          <a:noFill/>
          <a:ln w="12700">
            <a:noFill/>
          </a:ln>
        </p:spPr>
        <p:txBody>
          <a:bodyPr>
            <a:spAutoFit/>
          </a:bodyPr>
          <a:p>
            <a:pPr>
              <a:spcBef>
                <a:spcPct val="50000"/>
              </a:spcBef>
            </a:pPr>
            <a:r>
              <a:rPr lang="en-US" altLang="zh-CN">
                <a:latin typeface="Arial" panose="020B0604020202020204" pitchFamily="34" charset="0"/>
              </a:rPr>
              <a:t>+</a:t>
            </a:r>
            <a:endParaRPr lang="en-US" altLang="zh-CN">
              <a:latin typeface="Arial" panose="020B0604020202020204" pitchFamily="34" charset="0"/>
            </a:endParaRPr>
          </a:p>
        </p:txBody>
      </p:sp>
      <p:sp>
        <p:nvSpPr>
          <p:cNvPr id="215084" name="文本框 215083"/>
          <p:cNvSpPr txBox="1"/>
          <p:nvPr/>
        </p:nvSpPr>
        <p:spPr>
          <a:xfrm>
            <a:off x="2843213" y="4076700"/>
            <a:ext cx="649287" cy="366713"/>
          </a:xfrm>
          <a:prstGeom prst="rect">
            <a:avLst/>
          </a:prstGeom>
          <a:noFill/>
          <a:ln w="12700">
            <a:noFill/>
          </a:ln>
        </p:spPr>
        <p:txBody>
          <a:bodyPr>
            <a:spAutoFit/>
          </a:bodyPr>
          <a:p>
            <a:pPr>
              <a:spcBef>
                <a:spcPct val="50000"/>
              </a:spcBef>
            </a:pPr>
            <a:r>
              <a:rPr lang="en-US" altLang="zh-CN">
                <a:latin typeface="Arial" panose="020B0604020202020204" pitchFamily="34" charset="0"/>
              </a:rPr>
              <a:t>SIN</a:t>
            </a:r>
            <a:endParaRPr lang="en-US" altLang="zh-CN">
              <a:latin typeface="Arial" panose="020B0604020202020204" pitchFamily="34" charset="0"/>
            </a:endParaRPr>
          </a:p>
        </p:txBody>
      </p:sp>
      <p:sp>
        <p:nvSpPr>
          <p:cNvPr id="215085" name="文本框 215084"/>
          <p:cNvSpPr txBox="1"/>
          <p:nvPr/>
        </p:nvSpPr>
        <p:spPr>
          <a:xfrm>
            <a:off x="2916238" y="4868863"/>
            <a:ext cx="504825" cy="366712"/>
          </a:xfrm>
          <a:prstGeom prst="rect">
            <a:avLst/>
          </a:prstGeom>
          <a:noFill/>
          <a:ln w="12700">
            <a:noFill/>
          </a:ln>
        </p:spPr>
        <p:txBody>
          <a:bodyPr>
            <a:spAutoFit/>
          </a:bodyPr>
          <a:p>
            <a:pPr>
              <a:spcBef>
                <a:spcPct val="50000"/>
              </a:spcBef>
            </a:pPr>
            <a:r>
              <a:rPr lang="en-US" altLang="zh-CN">
                <a:latin typeface="Arial" panose="020B0604020202020204" pitchFamily="34" charset="0"/>
              </a:rPr>
              <a:t>6</a:t>
            </a:r>
            <a:endParaRPr lang="en-US" altLang="zh-CN">
              <a:latin typeface="Arial" panose="020B0604020202020204" pitchFamily="34" charset="0"/>
            </a:endParaRPr>
          </a:p>
        </p:txBody>
      </p:sp>
      <p:sp>
        <p:nvSpPr>
          <p:cNvPr id="215086" name="文本框 215085"/>
          <p:cNvSpPr txBox="1"/>
          <p:nvPr/>
        </p:nvSpPr>
        <p:spPr>
          <a:xfrm>
            <a:off x="5867400" y="2133600"/>
            <a:ext cx="504825" cy="366713"/>
          </a:xfrm>
          <a:prstGeom prst="rect">
            <a:avLst/>
          </a:prstGeom>
          <a:noFill/>
          <a:ln w="12700">
            <a:noFill/>
          </a:ln>
        </p:spPr>
        <p:txBody>
          <a:bodyPr>
            <a:spAutoFit/>
          </a:bodyPr>
          <a:p>
            <a:pPr>
              <a:spcBef>
                <a:spcPct val="50000"/>
              </a:spcBef>
            </a:pPr>
            <a:r>
              <a:rPr lang="en-US" altLang="zh-CN">
                <a:latin typeface="Arial" panose="020B0604020202020204" pitchFamily="34" charset="0"/>
              </a:rPr>
              <a:t>-</a:t>
            </a:r>
            <a:endParaRPr lang="en-US" altLang="zh-CN">
              <a:latin typeface="Arial" panose="020B0604020202020204" pitchFamily="34" charset="0"/>
            </a:endParaRPr>
          </a:p>
        </p:txBody>
      </p:sp>
      <p:sp>
        <p:nvSpPr>
          <p:cNvPr id="215087" name="文本框 215086"/>
          <p:cNvSpPr txBox="1"/>
          <p:nvPr/>
        </p:nvSpPr>
        <p:spPr>
          <a:xfrm>
            <a:off x="5219700" y="3141663"/>
            <a:ext cx="504825" cy="366712"/>
          </a:xfrm>
          <a:prstGeom prst="rect">
            <a:avLst/>
          </a:prstGeom>
          <a:noFill/>
          <a:ln w="12700">
            <a:noFill/>
          </a:ln>
        </p:spPr>
        <p:txBody>
          <a:bodyPr>
            <a:spAutoFit/>
          </a:bodyPr>
          <a:p>
            <a:pPr>
              <a:spcBef>
                <a:spcPct val="50000"/>
              </a:spcBef>
            </a:pPr>
            <a:r>
              <a:rPr lang="en-US" altLang="zh-CN">
                <a:latin typeface="Arial" panose="020B0604020202020204" pitchFamily="34" charset="0"/>
              </a:rPr>
              <a:t>8</a:t>
            </a:r>
            <a:endParaRPr lang="en-US" altLang="zh-CN">
              <a:latin typeface="Arial" panose="020B0604020202020204" pitchFamily="34" charset="0"/>
            </a:endParaRPr>
          </a:p>
        </p:txBody>
      </p:sp>
      <p:sp>
        <p:nvSpPr>
          <p:cNvPr id="215088" name="文本框 215087"/>
          <p:cNvSpPr txBox="1"/>
          <p:nvPr/>
        </p:nvSpPr>
        <p:spPr>
          <a:xfrm>
            <a:off x="6588125" y="3141663"/>
            <a:ext cx="504825" cy="366712"/>
          </a:xfrm>
          <a:prstGeom prst="rect">
            <a:avLst/>
          </a:prstGeom>
          <a:noFill/>
          <a:ln w="12700">
            <a:noFill/>
          </a:ln>
        </p:spPr>
        <p:txBody>
          <a:bodyPr>
            <a:spAutoFit/>
          </a:bodyPr>
          <a:p>
            <a:pPr>
              <a:spcBef>
                <a:spcPct val="50000"/>
              </a:spcBef>
            </a:pPr>
            <a:r>
              <a:rPr lang="en-US" altLang="zh-CN">
                <a:latin typeface="Arial" panose="020B0604020202020204" pitchFamily="34" charset="0"/>
              </a:rPr>
              <a:t>*</a:t>
            </a:r>
            <a:endParaRPr lang="en-US" altLang="zh-CN">
              <a:latin typeface="Arial" panose="020B0604020202020204" pitchFamily="34" charset="0"/>
            </a:endParaRPr>
          </a:p>
        </p:txBody>
      </p:sp>
      <p:sp>
        <p:nvSpPr>
          <p:cNvPr id="215089" name="文本框 215088"/>
          <p:cNvSpPr txBox="1"/>
          <p:nvPr/>
        </p:nvSpPr>
        <p:spPr>
          <a:xfrm>
            <a:off x="6011863" y="4076700"/>
            <a:ext cx="936625" cy="366713"/>
          </a:xfrm>
          <a:prstGeom prst="rect">
            <a:avLst/>
          </a:prstGeom>
          <a:noFill/>
          <a:ln w="12700">
            <a:noFill/>
          </a:ln>
        </p:spPr>
        <p:txBody>
          <a:bodyPr>
            <a:spAutoFit/>
          </a:bodyPr>
          <a:p>
            <a:pPr>
              <a:spcBef>
                <a:spcPct val="50000"/>
              </a:spcBef>
            </a:pPr>
            <a:r>
              <a:rPr lang="en-US" altLang="zh-CN">
                <a:latin typeface="Arial" panose="020B0604020202020204" pitchFamily="34" charset="0"/>
              </a:rPr>
              <a:t>*</a:t>
            </a:r>
            <a:endParaRPr lang="en-US" altLang="zh-CN">
              <a:latin typeface="Arial" panose="020B0604020202020204" pitchFamily="34" charset="0"/>
            </a:endParaRPr>
          </a:p>
        </p:txBody>
      </p:sp>
      <p:sp>
        <p:nvSpPr>
          <p:cNvPr id="215090" name="文本框 215089"/>
          <p:cNvSpPr txBox="1"/>
          <p:nvPr/>
        </p:nvSpPr>
        <p:spPr>
          <a:xfrm>
            <a:off x="7164388" y="4149725"/>
            <a:ext cx="504825" cy="366713"/>
          </a:xfrm>
          <a:prstGeom prst="rect">
            <a:avLst/>
          </a:prstGeom>
          <a:noFill/>
          <a:ln w="12700">
            <a:noFill/>
          </a:ln>
        </p:spPr>
        <p:txBody>
          <a:bodyPr>
            <a:spAutoFit/>
          </a:bodyPr>
          <a:p>
            <a:pPr>
              <a:spcBef>
                <a:spcPct val="50000"/>
              </a:spcBef>
            </a:pPr>
            <a:r>
              <a:rPr lang="en-US" altLang="zh-CN">
                <a:latin typeface="Arial" panose="020B0604020202020204" pitchFamily="34" charset="0"/>
              </a:rPr>
              <a:t>8</a:t>
            </a:r>
            <a:endParaRPr lang="en-US" altLang="zh-CN">
              <a:latin typeface="Arial" panose="020B0604020202020204" pitchFamily="34" charset="0"/>
            </a:endParaRPr>
          </a:p>
        </p:txBody>
      </p:sp>
      <p:sp>
        <p:nvSpPr>
          <p:cNvPr id="215091" name="文本框 215090"/>
          <p:cNvSpPr txBox="1"/>
          <p:nvPr/>
        </p:nvSpPr>
        <p:spPr>
          <a:xfrm>
            <a:off x="5508625" y="4868863"/>
            <a:ext cx="504825" cy="366712"/>
          </a:xfrm>
          <a:prstGeom prst="rect">
            <a:avLst/>
          </a:prstGeom>
          <a:noFill/>
          <a:ln w="12700">
            <a:noFill/>
          </a:ln>
        </p:spPr>
        <p:txBody>
          <a:bodyPr>
            <a:spAutoFit/>
          </a:bodyPr>
          <a:p>
            <a:pPr>
              <a:spcBef>
                <a:spcPct val="50000"/>
              </a:spcBef>
            </a:pPr>
            <a:r>
              <a:rPr lang="en-US" altLang="zh-CN">
                <a:latin typeface="Arial" panose="020B0604020202020204" pitchFamily="34" charset="0"/>
              </a:rPr>
              <a:t>4</a:t>
            </a:r>
            <a:endParaRPr lang="en-US" altLang="zh-CN">
              <a:latin typeface="Arial" panose="020B0604020202020204" pitchFamily="34" charset="0"/>
            </a:endParaRPr>
          </a:p>
        </p:txBody>
      </p:sp>
      <p:sp>
        <p:nvSpPr>
          <p:cNvPr id="215092" name="直接连接符 215091"/>
          <p:cNvSpPr/>
          <p:nvPr/>
        </p:nvSpPr>
        <p:spPr>
          <a:xfrm>
            <a:off x="1476375" y="2565400"/>
            <a:ext cx="0" cy="431800"/>
          </a:xfrm>
          <a:prstGeom prst="line">
            <a:avLst/>
          </a:prstGeom>
          <a:ln w="12700" cap="sq" cmpd="sng">
            <a:solidFill>
              <a:schemeClr val="tx1"/>
            </a:solidFill>
            <a:prstDash val="solid"/>
            <a:headEnd type="none" w="med" len="med"/>
            <a:tailEnd type="none" w="med" len="med"/>
          </a:ln>
        </p:spPr>
      </p:sp>
      <p:sp>
        <p:nvSpPr>
          <p:cNvPr id="215093" name="直接连接符 215092"/>
          <p:cNvSpPr/>
          <p:nvPr/>
        </p:nvSpPr>
        <p:spPr>
          <a:xfrm>
            <a:off x="5724525" y="2565400"/>
            <a:ext cx="0" cy="431800"/>
          </a:xfrm>
          <a:prstGeom prst="line">
            <a:avLst/>
          </a:prstGeom>
          <a:ln w="12700" cap="sq" cmpd="sng">
            <a:solidFill>
              <a:schemeClr val="tx1"/>
            </a:solidFill>
            <a:prstDash val="solid"/>
            <a:headEnd type="none" w="med" len="med"/>
            <a:tailEnd type="none" w="med" len="med"/>
          </a:ln>
        </p:spPr>
      </p:sp>
      <p:sp>
        <p:nvSpPr>
          <p:cNvPr id="215094" name="直接连接符 215093"/>
          <p:cNvSpPr/>
          <p:nvPr/>
        </p:nvSpPr>
        <p:spPr>
          <a:xfrm>
            <a:off x="6300788" y="4508500"/>
            <a:ext cx="287337" cy="504825"/>
          </a:xfrm>
          <a:prstGeom prst="line">
            <a:avLst/>
          </a:prstGeom>
          <a:ln w="12700" cap="sq" cmpd="sng">
            <a:solidFill>
              <a:schemeClr val="tx1"/>
            </a:solidFill>
            <a:prstDash val="solid"/>
            <a:headEnd type="none" w="med" len="med"/>
            <a:tailEnd type="none" w="med" len="med"/>
          </a:ln>
        </p:spPr>
      </p:sp>
      <p:sp>
        <p:nvSpPr>
          <p:cNvPr id="215095" name="文本框 215094"/>
          <p:cNvSpPr txBox="1"/>
          <p:nvPr/>
        </p:nvSpPr>
        <p:spPr>
          <a:xfrm>
            <a:off x="6588125" y="4868863"/>
            <a:ext cx="647700" cy="366712"/>
          </a:xfrm>
          <a:prstGeom prst="rect">
            <a:avLst/>
          </a:prstGeom>
          <a:noFill/>
          <a:ln w="12700">
            <a:noFill/>
          </a:ln>
        </p:spPr>
        <p:txBody>
          <a:bodyPr>
            <a:spAutoFit/>
          </a:bodyPr>
          <a:p>
            <a:pPr>
              <a:spcBef>
                <a:spcPct val="50000"/>
              </a:spcBef>
            </a:pPr>
            <a:r>
              <a:rPr lang="en-US" altLang="zh-CN">
                <a:latin typeface="Arial" panose="020B0604020202020204" pitchFamily="34" charset="0"/>
              </a:rPr>
              <a:t>6</a:t>
            </a:r>
            <a:endParaRPr lang="en-US" altLang="zh-CN">
              <a:latin typeface="Arial" panose="020B0604020202020204" pitchFamily="34" charset="0"/>
            </a:endParaRPr>
          </a:p>
        </p:txBody>
      </p:sp>
      <p:sp>
        <p:nvSpPr>
          <p:cNvPr id="215134" name="文本框 215133"/>
          <p:cNvSpPr txBox="1"/>
          <p:nvPr/>
        </p:nvSpPr>
        <p:spPr>
          <a:xfrm>
            <a:off x="6084888" y="5300663"/>
            <a:ext cx="647700" cy="366712"/>
          </a:xfrm>
          <a:prstGeom prst="rect">
            <a:avLst/>
          </a:prstGeom>
          <a:noFill/>
          <a:ln w="12700">
            <a:noFill/>
          </a:ln>
        </p:spPr>
        <p:txBody>
          <a:bodyPr>
            <a:spAutoFit/>
          </a:bodyPr>
          <a:p>
            <a:pPr>
              <a:spcBef>
                <a:spcPct val="50000"/>
              </a:spcBef>
            </a:pPr>
            <a:r>
              <a:rPr lang="en-US" altLang="zh-CN">
                <a:latin typeface="Arial" panose="020B0604020202020204" pitchFamily="34" charset="0"/>
              </a:rPr>
              <a:t>b.</a:t>
            </a:r>
            <a:endParaRPr lang="en-US" altLang="zh-CN">
              <a:latin typeface="Arial" panose="020B0604020202020204" pitchFamily="34" charset="0"/>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16069" name="标题 216068"/>
          <p:cNvSpPr>
            <a:spLocks noGrp="1" noRot="1"/>
          </p:cNvSpPr>
          <p:nvPr>
            <p:ph type="title"/>
          </p:nvPr>
        </p:nvSpPr>
        <p:spPr/>
        <p:txBody>
          <a:bodyPr anchor="ctr" anchorCtr="0"/>
          <a:p>
            <a:endParaRPr dirty="0"/>
          </a:p>
        </p:txBody>
      </p:sp>
      <p:sp>
        <p:nvSpPr>
          <p:cNvPr id="216067" name="文本占位符 216066"/>
          <p:cNvSpPr>
            <a:spLocks noGrp="1" noRot="1"/>
          </p:cNvSpPr>
          <p:nvPr>
            <p:ph type="body" sz="half" idx="1"/>
          </p:nvPr>
        </p:nvSpPr>
        <p:spPr>
          <a:xfrm>
            <a:off x="304800" y="1981200"/>
            <a:ext cx="8515350" cy="2527300"/>
          </a:xfrm>
        </p:spPr>
        <p:txBody>
          <a:bodyPr/>
          <a:p>
            <a:pPr>
              <a:buClr>
                <a:schemeClr val="hlink"/>
              </a:buClr>
              <a:buSzPct val="70000"/>
              <a:buFont typeface="Wingdings" panose="05000000000000000000" pitchFamily="2" charset="2"/>
            </a:pPr>
            <a:r>
              <a:rPr lang="en-US" altLang="zh-CN" sz="2400"/>
              <a:t>EXAMPLE 3.2.1: EVOLVING A PROGRAM FOR KEPLER’S THIRD LAW OF PLANETARY MOTION</a:t>
            </a:r>
            <a:endParaRPr lang="en-US" altLang="zh-CN" sz="2400"/>
          </a:p>
          <a:p>
            <a:pPr>
              <a:buClr>
                <a:schemeClr val="hlink"/>
              </a:buClr>
              <a:buSzPct val="70000"/>
              <a:buFont typeface="Wingdings" panose="05000000000000000000" pitchFamily="2" charset="2"/>
            </a:pPr>
            <a:r>
              <a:rPr lang="en-US" altLang="zh-CN" sz="2400"/>
              <a:t>Kepler’s Third Law of Planetary Motion describes the functional relationship between the orbital period, P, of a planet and its average distance, A, from the sun.</a:t>
            </a:r>
            <a:endParaRPr lang="en-US" altLang="zh-CN" sz="2400"/>
          </a:p>
          <a:p>
            <a:pPr>
              <a:buClr>
                <a:schemeClr val="hlink"/>
              </a:buClr>
              <a:buSzPct val="70000"/>
              <a:buFont typeface="Wingdings" panose="05000000000000000000" pitchFamily="2" charset="2"/>
            </a:pPr>
            <a:r>
              <a:rPr lang="en-US" altLang="zh-CN" sz="2400"/>
              <a:t>The function for Kepler’s Third Law, with c a constant is:</a:t>
            </a:r>
            <a:endParaRPr lang="en-US" altLang="zh-CN" sz="2400"/>
          </a:p>
        </p:txBody>
      </p:sp>
      <p:graphicFrame>
        <p:nvGraphicFramePr>
          <p:cNvPr id="216068" name="内容占位符 216067"/>
          <p:cNvGraphicFramePr/>
          <p:nvPr>
            <p:ph sz="half" idx="2"/>
          </p:nvPr>
        </p:nvGraphicFramePr>
        <p:xfrm>
          <a:off x="1908175" y="4365625"/>
          <a:ext cx="1223963" cy="431800"/>
        </p:xfrm>
        <a:graphic>
          <a:graphicData uri="http://schemas.openxmlformats.org/presentationml/2006/ole">
            <mc:AlternateContent xmlns:mc="http://schemas.openxmlformats.org/markup-compatibility/2006">
              <mc:Choice xmlns:v="urn:schemas-microsoft-com:vml" Requires="v">
                <p:oleObj spid="_x0000_s3076" name="" r:id="rId1" imgW="570865" imgH="203200" progId="Equation.3">
                  <p:embed/>
                </p:oleObj>
              </mc:Choice>
              <mc:Fallback>
                <p:oleObj name="" r:id="rId1" imgW="570865" imgH="203200" progId="Equation.3">
                  <p:embed/>
                  <p:pic>
                    <p:nvPicPr>
                      <p:cNvPr id="0" name="图片 3075"/>
                      <p:cNvPicPr/>
                      <p:nvPr/>
                    </p:nvPicPr>
                    <p:blipFill>
                      <a:blip r:embed="rId2"/>
                      <a:stretch>
                        <a:fillRect/>
                      </a:stretch>
                    </p:blipFill>
                    <p:spPr>
                      <a:xfrm>
                        <a:off x="1908175" y="4365625"/>
                        <a:ext cx="1223963" cy="431800"/>
                      </a:xfrm>
                      <a:prstGeom prst="rect">
                        <a:avLst/>
                      </a:prstGeom>
                      <a:noFill/>
                      <a:ln w="38100">
                        <a:miter/>
                      </a:ln>
                    </p:spPr>
                  </p:pic>
                </p:oleObj>
              </mc:Fallback>
            </mc:AlternateContent>
          </a:graphicData>
        </a:graphic>
      </p:graphicFrame>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17090" name="标题 217089"/>
          <p:cNvSpPr>
            <a:spLocks noGrp="1" noRot="1"/>
          </p:cNvSpPr>
          <p:nvPr>
            <p:ph type="title"/>
          </p:nvPr>
        </p:nvSpPr>
        <p:spPr/>
        <p:txBody>
          <a:bodyPr anchor="ctr" anchorCtr="0"/>
          <a:p>
            <a:endParaRPr dirty="0"/>
          </a:p>
        </p:txBody>
      </p:sp>
      <p:sp>
        <p:nvSpPr>
          <p:cNvPr id="217091" name="文本占位符 217090"/>
          <p:cNvSpPr>
            <a:spLocks noGrp="1" noRot="1"/>
          </p:cNvSpPr>
          <p:nvPr>
            <p:ph type="body" idx="1"/>
          </p:nvPr>
        </p:nvSpPr>
        <p:spPr/>
        <p:txBody>
          <a:bodyPr/>
          <a:p>
            <a:pPr>
              <a:spcBef>
                <a:spcPct val="50000"/>
              </a:spcBef>
              <a:buClrTx/>
              <a:buSzTx/>
              <a:buFontTx/>
              <a:buNone/>
            </a:pPr>
            <a:r>
              <a:rPr lang="en-US" altLang="zh-CN" sz="2400"/>
              <a:t>    If we assume that P is expressed in units of earth years, and A is expressed in units of earth’s average distance from the sun, then c=1. The s-expression of this relationship is:</a:t>
            </a:r>
            <a:endParaRPr lang="en-US" altLang="zh-CN" sz="2400"/>
          </a:p>
          <a:p>
            <a:pPr>
              <a:spcBef>
                <a:spcPct val="50000"/>
              </a:spcBef>
              <a:buClrTx/>
              <a:buSzTx/>
              <a:buFontTx/>
              <a:buNone/>
            </a:pPr>
            <a:r>
              <a:rPr lang="en-US" altLang="zh-CN" sz="2400"/>
              <a:t>          P=(sqrt(*A(*AA)))</a:t>
            </a:r>
            <a:endParaRPr lang="en-US" altLang="zh-CN" sz="2400"/>
          </a:p>
          <a:p>
            <a:pPr>
              <a:spcBef>
                <a:spcPct val="50000"/>
              </a:spcBef>
              <a:buClrTx/>
              <a:buSzTx/>
              <a:buFontTx/>
              <a:buNone/>
            </a:pPr>
            <a:r>
              <a:rPr lang="en-US" altLang="zh-CN" sz="2400"/>
              <a:t>    And so the program we want to evolve is represented by the tree structure of Figure 12.7.</a:t>
            </a:r>
            <a:endParaRPr lang="en-US" altLang="zh-CN" sz="2400"/>
          </a:p>
          <a:p>
            <a:endParaRPr lang="en-US" altLang="zh-CN" sz="24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0530" name="标题 150529"/>
          <p:cNvSpPr>
            <a:spLocks noGrp="1" noRot="1"/>
          </p:cNvSpPr>
          <p:nvPr>
            <p:ph type="title"/>
          </p:nvPr>
        </p:nvSpPr>
        <p:spPr/>
        <p:txBody>
          <a:bodyPr anchor="ctr" anchorCtr="0"/>
          <a:p>
            <a:endParaRPr dirty="0"/>
          </a:p>
        </p:txBody>
      </p:sp>
      <p:sp>
        <p:nvSpPr>
          <p:cNvPr id="150531" name="文本占位符 150530"/>
          <p:cNvSpPr>
            <a:spLocks noGrp="1" noRot="1"/>
          </p:cNvSpPr>
          <p:nvPr>
            <p:ph type="body" idx="1"/>
          </p:nvPr>
        </p:nvSpPr>
        <p:spPr/>
        <p:txBody>
          <a:bodyPr/>
          <a:p>
            <a:r>
              <a:rPr lang="en-US" altLang="zh-CN" sz="2400"/>
              <a:t>We now present a general form of the genetic algorithm:</a:t>
            </a:r>
            <a:endParaRPr lang="en-US" altLang="zh-CN" sz="2400"/>
          </a:p>
          <a:p>
            <a:pPr>
              <a:buNone/>
            </a:pPr>
            <a:r>
              <a:rPr lang="en-US" altLang="zh-CN" sz="2400"/>
              <a:t>           </a:t>
            </a:r>
            <a:r>
              <a:rPr lang="en-US" altLang="zh-CN" sz="2000"/>
              <a:t>procedure genetic algorithm;</a:t>
            </a:r>
            <a:endParaRPr lang="en-US" altLang="zh-CN" sz="2000"/>
          </a:p>
          <a:p>
            <a:pPr>
              <a:buNone/>
            </a:pPr>
            <a:r>
              <a:rPr lang="en-US" altLang="zh-CN" sz="2000"/>
              <a:t>                begin</a:t>
            </a:r>
            <a:endParaRPr lang="en-US" altLang="zh-CN" sz="2000"/>
          </a:p>
          <a:p>
            <a:pPr>
              <a:buNone/>
            </a:pPr>
            <a:r>
              <a:rPr lang="en-US" altLang="zh-CN" sz="2000"/>
              <a:t>                    set time t:=0;</a:t>
            </a:r>
            <a:endParaRPr lang="en-US" altLang="zh-CN" sz="2000"/>
          </a:p>
          <a:p>
            <a:pPr>
              <a:buNone/>
            </a:pPr>
            <a:r>
              <a:rPr lang="en-US" altLang="zh-CN" sz="2000"/>
              <a:t>                    initialize the population P(t);</a:t>
            </a:r>
            <a:endParaRPr lang="en-US" altLang="zh-CN" sz="2000"/>
          </a:p>
          <a:p>
            <a:pPr>
              <a:buNone/>
            </a:pPr>
            <a:r>
              <a:rPr lang="en-US" altLang="zh-CN" sz="2000"/>
              <a:t>                    while the termination condition is not met do </a:t>
            </a:r>
            <a:endParaRPr lang="en-US" altLang="zh-CN" sz="2000"/>
          </a:p>
          <a:p>
            <a:pPr>
              <a:buNone/>
            </a:pPr>
            <a:r>
              <a:rPr lang="en-US" altLang="zh-CN" sz="2000"/>
              <a:t>                        begin</a:t>
            </a:r>
            <a:endParaRPr lang="en-US" altLang="zh-CN" sz="2000"/>
          </a:p>
          <a:p>
            <a:pPr>
              <a:buNone/>
            </a:pPr>
            <a:r>
              <a:rPr lang="en-US" altLang="zh-CN" sz="2000"/>
              <a:t>                           evaluate fitness of each member of the population P(t);</a:t>
            </a:r>
            <a:endParaRPr lang="en-US" altLang="zh-CN" sz="2000"/>
          </a:p>
          <a:p>
            <a:pPr>
              <a:buNone/>
            </a:pPr>
            <a:r>
              <a:rPr lang="en-US" altLang="zh-CN" sz="2000"/>
              <a:t>                           select members from population P(t) based on fitness;</a:t>
            </a:r>
            <a:endParaRPr lang="en-US" altLang="zh-CN" sz="2000"/>
          </a:p>
          <a:p>
            <a:pPr>
              <a:buNone/>
            </a:pPr>
            <a:r>
              <a:rPr lang="en-US" altLang="zh-CN" sz="1800"/>
              <a:t>                           </a:t>
            </a:r>
            <a:endParaRPr lang="en-US" altLang="zh-CN" sz="1800"/>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19138" name="标题 219137"/>
          <p:cNvSpPr>
            <a:spLocks noGrp="1" noRot="1"/>
          </p:cNvSpPr>
          <p:nvPr>
            <p:ph type="title"/>
          </p:nvPr>
        </p:nvSpPr>
        <p:spPr/>
        <p:txBody>
          <a:bodyPr anchor="ctr" anchorCtr="0"/>
          <a:p>
            <a:endParaRPr dirty="0"/>
          </a:p>
        </p:txBody>
      </p:sp>
      <p:sp>
        <p:nvSpPr>
          <p:cNvPr id="219139" name="文本占位符 219138"/>
          <p:cNvSpPr>
            <a:spLocks noGrp="1" noRot="1"/>
          </p:cNvSpPr>
          <p:nvPr>
            <p:ph type="body" idx="1"/>
          </p:nvPr>
        </p:nvSpPr>
        <p:spPr>
          <a:xfrm>
            <a:off x="323850" y="5445125"/>
            <a:ext cx="8540750" cy="1008063"/>
          </a:xfrm>
        </p:spPr>
        <p:txBody>
          <a:bodyPr/>
          <a:p>
            <a:pPr>
              <a:buNone/>
            </a:pPr>
            <a:r>
              <a:rPr lang="en-US" altLang="zh-CN" sz="2400"/>
              <a:t> Figure 12.7   The target program relating orbit to period for </a:t>
            </a:r>
            <a:endParaRPr lang="en-US" altLang="zh-CN" sz="2400"/>
          </a:p>
          <a:p>
            <a:pPr>
              <a:buNone/>
            </a:pPr>
            <a:r>
              <a:rPr lang="en-US" altLang="zh-CN" sz="2400"/>
              <a:t>                      Kepler s Third Law.</a:t>
            </a:r>
            <a:endParaRPr lang="en-US" altLang="zh-CN" sz="2400"/>
          </a:p>
        </p:txBody>
      </p:sp>
      <p:sp>
        <p:nvSpPr>
          <p:cNvPr id="219140" name="椭圆 219139"/>
          <p:cNvSpPr/>
          <p:nvPr/>
        </p:nvSpPr>
        <p:spPr>
          <a:xfrm>
            <a:off x="6516688" y="4221163"/>
            <a:ext cx="503237" cy="431800"/>
          </a:xfrm>
          <a:prstGeom prst="ellipse">
            <a:avLst/>
          </a:prstGeom>
          <a:solidFill>
            <a:schemeClr val="accent1"/>
          </a:solidFill>
          <a:ln w="12700" cap="sq" cmpd="sng">
            <a:solidFill>
              <a:schemeClr val="tx1"/>
            </a:solidFill>
            <a:prstDash val="solid"/>
            <a:headEnd type="none" w="med" len="med"/>
            <a:tailEnd type="none" w="med" len="med"/>
          </a:ln>
        </p:spPr>
        <p:txBody>
          <a:bodyPr/>
          <a:p>
            <a:endParaRPr lang="zh-CN" altLang="en-US"/>
          </a:p>
        </p:txBody>
      </p:sp>
      <p:sp>
        <p:nvSpPr>
          <p:cNvPr id="219141" name="椭圆 219140"/>
          <p:cNvSpPr/>
          <p:nvPr/>
        </p:nvSpPr>
        <p:spPr>
          <a:xfrm>
            <a:off x="5867400" y="3141663"/>
            <a:ext cx="431800" cy="431800"/>
          </a:xfrm>
          <a:prstGeom prst="ellipse">
            <a:avLst/>
          </a:prstGeom>
          <a:solidFill>
            <a:schemeClr val="accent1"/>
          </a:solidFill>
          <a:ln w="12700" cap="sq" cmpd="sng">
            <a:solidFill>
              <a:schemeClr val="tx1"/>
            </a:solidFill>
            <a:prstDash val="solid"/>
            <a:headEnd type="none" w="med" len="med"/>
            <a:tailEnd type="none" w="med" len="med"/>
          </a:ln>
        </p:spPr>
        <p:txBody>
          <a:bodyPr/>
          <a:p>
            <a:endParaRPr lang="zh-CN" altLang="en-US"/>
          </a:p>
        </p:txBody>
      </p:sp>
      <p:sp>
        <p:nvSpPr>
          <p:cNvPr id="219142" name="椭圆 219141"/>
          <p:cNvSpPr/>
          <p:nvPr/>
        </p:nvSpPr>
        <p:spPr>
          <a:xfrm>
            <a:off x="5724525" y="2133600"/>
            <a:ext cx="792163" cy="431800"/>
          </a:xfrm>
          <a:prstGeom prst="ellipse">
            <a:avLst/>
          </a:prstGeom>
          <a:solidFill>
            <a:schemeClr val="accent1"/>
          </a:solidFill>
          <a:ln w="12700" cap="sq" cmpd="sng">
            <a:solidFill>
              <a:schemeClr val="tx1"/>
            </a:solidFill>
            <a:prstDash val="solid"/>
            <a:headEnd type="none" w="med" len="med"/>
            <a:tailEnd type="none" w="med" len="med"/>
          </a:ln>
        </p:spPr>
        <p:txBody>
          <a:bodyPr/>
          <a:p>
            <a:endParaRPr lang="zh-CN" altLang="en-US"/>
          </a:p>
        </p:txBody>
      </p:sp>
      <p:sp>
        <p:nvSpPr>
          <p:cNvPr id="219144" name="直接连接符 219143"/>
          <p:cNvSpPr/>
          <p:nvPr/>
        </p:nvSpPr>
        <p:spPr>
          <a:xfrm>
            <a:off x="6084888" y="2492375"/>
            <a:ext cx="0" cy="649288"/>
          </a:xfrm>
          <a:prstGeom prst="line">
            <a:avLst/>
          </a:prstGeom>
          <a:ln w="12700" cap="sq" cmpd="sng">
            <a:solidFill>
              <a:schemeClr val="tx1"/>
            </a:solidFill>
            <a:prstDash val="solid"/>
            <a:headEnd type="none" w="med" len="med"/>
            <a:tailEnd type="none" w="med" len="med"/>
          </a:ln>
        </p:spPr>
      </p:sp>
      <p:sp>
        <p:nvSpPr>
          <p:cNvPr id="219145" name="直接连接符 219144"/>
          <p:cNvSpPr/>
          <p:nvPr/>
        </p:nvSpPr>
        <p:spPr>
          <a:xfrm flipH="1">
            <a:off x="5508625" y="3500438"/>
            <a:ext cx="358775" cy="649287"/>
          </a:xfrm>
          <a:prstGeom prst="line">
            <a:avLst/>
          </a:prstGeom>
          <a:ln w="12700" cap="sq" cmpd="sng">
            <a:solidFill>
              <a:schemeClr val="tx1"/>
            </a:solidFill>
            <a:prstDash val="solid"/>
            <a:headEnd type="none" w="med" len="med"/>
            <a:tailEnd type="none" w="med" len="med"/>
          </a:ln>
        </p:spPr>
      </p:sp>
      <p:sp>
        <p:nvSpPr>
          <p:cNvPr id="219146" name="直接连接符 219145"/>
          <p:cNvSpPr/>
          <p:nvPr/>
        </p:nvSpPr>
        <p:spPr>
          <a:xfrm>
            <a:off x="6300788" y="3500438"/>
            <a:ext cx="431800" cy="720725"/>
          </a:xfrm>
          <a:prstGeom prst="line">
            <a:avLst/>
          </a:prstGeom>
          <a:ln w="12700" cap="sq" cmpd="sng">
            <a:solidFill>
              <a:schemeClr val="tx1"/>
            </a:solidFill>
            <a:prstDash val="solid"/>
            <a:headEnd type="none" w="med" len="med"/>
            <a:tailEnd type="none" w="med" len="med"/>
          </a:ln>
        </p:spPr>
      </p:sp>
      <p:sp>
        <p:nvSpPr>
          <p:cNvPr id="219147" name="直接连接符 219146"/>
          <p:cNvSpPr/>
          <p:nvPr/>
        </p:nvSpPr>
        <p:spPr>
          <a:xfrm flipH="1">
            <a:off x="6372225" y="4652963"/>
            <a:ext cx="288925" cy="504825"/>
          </a:xfrm>
          <a:prstGeom prst="line">
            <a:avLst/>
          </a:prstGeom>
          <a:ln w="12700" cap="sq" cmpd="sng">
            <a:solidFill>
              <a:schemeClr val="tx1"/>
            </a:solidFill>
            <a:prstDash val="solid"/>
            <a:headEnd type="none" w="med" len="med"/>
            <a:tailEnd type="none" w="med" len="med"/>
          </a:ln>
        </p:spPr>
      </p:sp>
      <p:sp>
        <p:nvSpPr>
          <p:cNvPr id="219148" name="文本框 219147"/>
          <p:cNvSpPr txBox="1"/>
          <p:nvPr/>
        </p:nvSpPr>
        <p:spPr>
          <a:xfrm>
            <a:off x="5724525" y="2133600"/>
            <a:ext cx="1008063" cy="366713"/>
          </a:xfrm>
          <a:prstGeom prst="rect">
            <a:avLst/>
          </a:prstGeom>
          <a:noFill/>
          <a:ln w="12700">
            <a:noFill/>
          </a:ln>
        </p:spPr>
        <p:txBody>
          <a:bodyPr>
            <a:spAutoFit/>
          </a:bodyPr>
          <a:p>
            <a:pPr>
              <a:spcBef>
                <a:spcPct val="50000"/>
              </a:spcBef>
            </a:pPr>
            <a:r>
              <a:rPr lang="en-US" altLang="zh-CN">
                <a:latin typeface="Arial" panose="020B0604020202020204" pitchFamily="34" charset="0"/>
              </a:rPr>
              <a:t>SQRT</a:t>
            </a:r>
            <a:endParaRPr lang="en-US" altLang="zh-CN">
              <a:latin typeface="Arial" panose="020B0604020202020204" pitchFamily="34" charset="0"/>
            </a:endParaRPr>
          </a:p>
        </p:txBody>
      </p:sp>
      <p:sp>
        <p:nvSpPr>
          <p:cNvPr id="219150" name="文本框 219149"/>
          <p:cNvSpPr txBox="1"/>
          <p:nvPr/>
        </p:nvSpPr>
        <p:spPr>
          <a:xfrm>
            <a:off x="5940425" y="3141663"/>
            <a:ext cx="504825" cy="366712"/>
          </a:xfrm>
          <a:prstGeom prst="rect">
            <a:avLst/>
          </a:prstGeom>
          <a:noFill/>
          <a:ln w="12700">
            <a:noFill/>
          </a:ln>
        </p:spPr>
        <p:txBody>
          <a:bodyPr>
            <a:spAutoFit/>
          </a:bodyPr>
          <a:p>
            <a:pPr>
              <a:spcBef>
                <a:spcPct val="50000"/>
              </a:spcBef>
            </a:pPr>
            <a:r>
              <a:rPr lang="en-US" altLang="zh-CN">
                <a:latin typeface="Arial" panose="020B0604020202020204" pitchFamily="34" charset="0"/>
              </a:rPr>
              <a:t>*</a:t>
            </a:r>
            <a:endParaRPr lang="en-US" altLang="zh-CN">
              <a:latin typeface="Arial" panose="020B0604020202020204" pitchFamily="34" charset="0"/>
            </a:endParaRPr>
          </a:p>
        </p:txBody>
      </p:sp>
      <p:sp>
        <p:nvSpPr>
          <p:cNvPr id="219151" name="文本框 219150"/>
          <p:cNvSpPr txBox="1"/>
          <p:nvPr/>
        </p:nvSpPr>
        <p:spPr>
          <a:xfrm>
            <a:off x="6659563" y="4292600"/>
            <a:ext cx="936625" cy="366713"/>
          </a:xfrm>
          <a:prstGeom prst="rect">
            <a:avLst/>
          </a:prstGeom>
          <a:noFill/>
          <a:ln w="12700">
            <a:noFill/>
          </a:ln>
        </p:spPr>
        <p:txBody>
          <a:bodyPr>
            <a:spAutoFit/>
          </a:bodyPr>
          <a:p>
            <a:pPr>
              <a:spcBef>
                <a:spcPct val="50000"/>
              </a:spcBef>
            </a:pPr>
            <a:r>
              <a:rPr lang="en-US" altLang="zh-CN">
                <a:latin typeface="Arial" panose="020B0604020202020204" pitchFamily="34" charset="0"/>
              </a:rPr>
              <a:t>*</a:t>
            </a:r>
            <a:endParaRPr lang="en-US" altLang="zh-CN">
              <a:latin typeface="Arial" panose="020B0604020202020204" pitchFamily="34" charset="0"/>
            </a:endParaRPr>
          </a:p>
        </p:txBody>
      </p:sp>
      <p:sp>
        <p:nvSpPr>
          <p:cNvPr id="219152" name="文本框 219151"/>
          <p:cNvSpPr txBox="1"/>
          <p:nvPr/>
        </p:nvSpPr>
        <p:spPr>
          <a:xfrm>
            <a:off x="5292725" y="4076700"/>
            <a:ext cx="504825" cy="366713"/>
          </a:xfrm>
          <a:prstGeom prst="rect">
            <a:avLst/>
          </a:prstGeom>
          <a:noFill/>
          <a:ln w="12700">
            <a:noFill/>
          </a:ln>
        </p:spPr>
        <p:txBody>
          <a:bodyPr>
            <a:spAutoFit/>
          </a:bodyPr>
          <a:p>
            <a:pPr>
              <a:spcBef>
                <a:spcPct val="50000"/>
              </a:spcBef>
            </a:pPr>
            <a:r>
              <a:rPr lang="en-US" altLang="zh-CN">
                <a:latin typeface="Arial" panose="020B0604020202020204" pitchFamily="34" charset="0"/>
              </a:rPr>
              <a:t>A</a:t>
            </a:r>
            <a:endParaRPr lang="en-US" altLang="zh-CN">
              <a:latin typeface="Arial" panose="020B0604020202020204" pitchFamily="34" charset="0"/>
            </a:endParaRPr>
          </a:p>
        </p:txBody>
      </p:sp>
      <p:sp>
        <p:nvSpPr>
          <p:cNvPr id="219153" name="文本框 219152"/>
          <p:cNvSpPr txBox="1"/>
          <p:nvPr/>
        </p:nvSpPr>
        <p:spPr>
          <a:xfrm>
            <a:off x="6156325" y="5013325"/>
            <a:ext cx="504825" cy="366713"/>
          </a:xfrm>
          <a:prstGeom prst="rect">
            <a:avLst/>
          </a:prstGeom>
          <a:noFill/>
          <a:ln w="12700">
            <a:noFill/>
          </a:ln>
        </p:spPr>
        <p:txBody>
          <a:bodyPr>
            <a:spAutoFit/>
          </a:bodyPr>
          <a:p>
            <a:pPr>
              <a:spcBef>
                <a:spcPct val="50000"/>
              </a:spcBef>
            </a:pPr>
            <a:r>
              <a:rPr lang="en-US" altLang="zh-CN">
                <a:latin typeface="Arial" panose="020B0604020202020204" pitchFamily="34" charset="0"/>
              </a:rPr>
              <a:t>A</a:t>
            </a:r>
            <a:endParaRPr lang="en-US" altLang="zh-CN">
              <a:latin typeface="Arial" panose="020B0604020202020204" pitchFamily="34" charset="0"/>
            </a:endParaRPr>
          </a:p>
        </p:txBody>
      </p:sp>
      <p:sp>
        <p:nvSpPr>
          <p:cNvPr id="219155" name="直接连接符 219154"/>
          <p:cNvSpPr/>
          <p:nvPr/>
        </p:nvSpPr>
        <p:spPr>
          <a:xfrm>
            <a:off x="6948488" y="4581525"/>
            <a:ext cx="287337" cy="504825"/>
          </a:xfrm>
          <a:prstGeom prst="line">
            <a:avLst/>
          </a:prstGeom>
          <a:ln w="12700" cap="sq" cmpd="sng">
            <a:solidFill>
              <a:schemeClr val="tx1"/>
            </a:solidFill>
            <a:prstDash val="solid"/>
            <a:headEnd type="none" w="med" len="med"/>
            <a:tailEnd type="none" w="med" len="med"/>
          </a:ln>
        </p:spPr>
      </p:sp>
      <p:sp>
        <p:nvSpPr>
          <p:cNvPr id="219156" name="文本框 219155"/>
          <p:cNvSpPr txBox="1"/>
          <p:nvPr/>
        </p:nvSpPr>
        <p:spPr>
          <a:xfrm>
            <a:off x="7164388" y="5013325"/>
            <a:ext cx="647700" cy="366713"/>
          </a:xfrm>
          <a:prstGeom prst="rect">
            <a:avLst/>
          </a:prstGeom>
          <a:noFill/>
          <a:ln w="12700">
            <a:noFill/>
          </a:ln>
        </p:spPr>
        <p:txBody>
          <a:bodyPr>
            <a:spAutoFit/>
          </a:bodyPr>
          <a:p>
            <a:pPr>
              <a:spcBef>
                <a:spcPct val="50000"/>
              </a:spcBef>
            </a:pPr>
            <a:r>
              <a:rPr lang="en-US" altLang="zh-CN">
                <a:latin typeface="Arial" panose="020B0604020202020204" pitchFamily="34" charset="0"/>
              </a:rPr>
              <a:t>A</a:t>
            </a:r>
            <a:endParaRPr lang="en-US" altLang="zh-CN">
              <a:latin typeface="Arial" panose="020B0604020202020204" pitchFamily="34" charset="0"/>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20162" name="标题 220161"/>
          <p:cNvSpPr>
            <a:spLocks noGrp="1" noRot="1"/>
          </p:cNvSpPr>
          <p:nvPr>
            <p:ph type="title"/>
          </p:nvPr>
        </p:nvSpPr>
        <p:spPr/>
        <p:txBody>
          <a:bodyPr anchor="ctr" anchorCtr="0"/>
          <a:p>
            <a:endParaRPr dirty="0"/>
          </a:p>
        </p:txBody>
      </p:sp>
      <p:sp>
        <p:nvSpPr>
          <p:cNvPr id="220163" name="文本占位符 220162"/>
          <p:cNvSpPr>
            <a:spLocks noGrp="1" noRot="1"/>
          </p:cNvSpPr>
          <p:nvPr>
            <p:ph type="body" idx="1"/>
          </p:nvPr>
        </p:nvSpPr>
        <p:spPr/>
        <p:txBody>
          <a:bodyPr/>
          <a:p>
            <a:r>
              <a:rPr lang="en-US" altLang="zh-CN" sz="2400"/>
              <a:t>The initial population might include:</a:t>
            </a:r>
            <a:endParaRPr lang="en-US" altLang="zh-CN" sz="2400"/>
          </a:p>
          <a:p>
            <a:pPr>
              <a:buNone/>
            </a:pPr>
            <a:r>
              <a:rPr lang="en-US" altLang="zh-CN" sz="2400"/>
              <a:t>      (*A(-(*AA) (sqrt A)))      fitness: 1</a:t>
            </a:r>
            <a:endParaRPr lang="en-US" altLang="zh-CN" sz="2400"/>
          </a:p>
          <a:p>
            <a:pPr>
              <a:buNone/>
            </a:pPr>
            <a:r>
              <a:rPr lang="en-US" altLang="zh-CN" sz="2400"/>
              <a:t>      (/A(/(/AA) (/AA)))           fitness: 3</a:t>
            </a:r>
            <a:endParaRPr lang="en-US" altLang="zh-CN" sz="2400"/>
          </a:p>
          <a:p>
            <a:pPr>
              <a:buNone/>
            </a:pPr>
            <a:r>
              <a:rPr lang="en-US" altLang="zh-CN" sz="2400"/>
              <a:t>      (+A(*(sqrt A) A))            fitness: 0</a:t>
            </a:r>
            <a:endParaRPr lang="en-US" altLang="zh-CN" sz="2400"/>
          </a:p>
          <a:p>
            <a:pPr>
              <a:buNone/>
            </a:pPr>
            <a:r>
              <a:rPr lang="en-US" altLang="zh-CN" sz="2400"/>
              <a:t>    These three examples are described by the program trees of Figure 12.8.</a:t>
            </a:r>
            <a:endParaRPr lang="en-US" altLang="zh-CN" sz="2400"/>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21186" name="标题 221185"/>
          <p:cNvSpPr>
            <a:spLocks noGrp="1" noRot="1"/>
          </p:cNvSpPr>
          <p:nvPr>
            <p:ph type="title"/>
          </p:nvPr>
        </p:nvSpPr>
        <p:spPr>
          <a:xfrm>
            <a:off x="179388" y="549275"/>
            <a:ext cx="8540750" cy="1143000"/>
          </a:xfrm>
        </p:spPr>
        <p:txBody>
          <a:bodyPr anchor="ctr" anchorCtr="0"/>
          <a:p>
            <a:endParaRPr dirty="0"/>
          </a:p>
        </p:txBody>
      </p:sp>
      <p:sp>
        <p:nvSpPr>
          <p:cNvPr id="221187" name="文本占位符 221186"/>
          <p:cNvSpPr>
            <a:spLocks noGrp="1" noRot="1"/>
          </p:cNvSpPr>
          <p:nvPr>
            <p:ph type="body" idx="1"/>
          </p:nvPr>
        </p:nvSpPr>
        <p:spPr>
          <a:xfrm>
            <a:off x="323850" y="5734050"/>
            <a:ext cx="8540750" cy="836613"/>
          </a:xfrm>
        </p:spPr>
        <p:txBody>
          <a:bodyPr/>
          <a:p>
            <a:pPr>
              <a:lnSpc>
                <a:spcPct val="90000"/>
              </a:lnSpc>
              <a:buNone/>
            </a:pPr>
            <a:r>
              <a:rPr lang="en-US" altLang="zh-CN" sz="2800" dirty="0"/>
              <a:t> </a:t>
            </a:r>
            <a:r>
              <a:rPr lang="en-US" altLang="zh-CN" sz="2000"/>
              <a:t>Figure 12.8  Members from the initial population of programs to solve the</a:t>
            </a:r>
            <a:endParaRPr lang="en-US" altLang="zh-CN" sz="2000"/>
          </a:p>
          <a:p>
            <a:pPr>
              <a:lnSpc>
                <a:spcPct val="90000"/>
              </a:lnSpc>
              <a:buNone/>
            </a:pPr>
            <a:r>
              <a:rPr lang="en-US" altLang="zh-CN" sz="2000"/>
              <a:t>                     orbital period problem.</a:t>
            </a:r>
            <a:endParaRPr lang="en-US" altLang="zh-CN" sz="2000"/>
          </a:p>
        </p:txBody>
      </p:sp>
      <p:sp>
        <p:nvSpPr>
          <p:cNvPr id="221188" name="椭圆 221187"/>
          <p:cNvSpPr/>
          <p:nvPr/>
        </p:nvSpPr>
        <p:spPr>
          <a:xfrm>
            <a:off x="1404938" y="3859213"/>
            <a:ext cx="503237" cy="431800"/>
          </a:xfrm>
          <a:prstGeom prst="ellipse">
            <a:avLst/>
          </a:prstGeom>
          <a:solidFill>
            <a:schemeClr val="accent1"/>
          </a:solidFill>
          <a:ln w="12700" cap="sq" cmpd="sng">
            <a:solidFill>
              <a:schemeClr val="tx1"/>
            </a:solidFill>
            <a:prstDash val="solid"/>
            <a:headEnd type="none" w="med" len="med"/>
            <a:tailEnd type="none" w="med" len="med"/>
          </a:ln>
        </p:spPr>
        <p:txBody>
          <a:bodyPr/>
          <a:p>
            <a:endParaRPr lang="zh-CN" altLang="en-US"/>
          </a:p>
        </p:txBody>
      </p:sp>
      <p:sp>
        <p:nvSpPr>
          <p:cNvPr id="221189" name="椭圆 221188"/>
          <p:cNvSpPr/>
          <p:nvPr/>
        </p:nvSpPr>
        <p:spPr>
          <a:xfrm>
            <a:off x="2052638" y="2924175"/>
            <a:ext cx="431800" cy="431800"/>
          </a:xfrm>
          <a:prstGeom prst="ellipse">
            <a:avLst/>
          </a:prstGeom>
          <a:solidFill>
            <a:schemeClr val="accent1"/>
          </a:solidFill>
          <a:ln w="12700" cap="sq" cmpd="sng">
            <a:solidFill>
              <a:schemeClr val="tx1"/>
            </a:solidFill>
            <a:prstDash val="solid"/>
            <a:headEnd type="none" w="med" len="med"/>
            <a:tailEnd type="none" w="med" len="med"/>
          </a:ln>
        </p:spPr>
        <p:txBody>
          <a:bodyPr/>
          <a:p>
            <a:endParaRPr lang="zh-CN" altLang="en-US"/>
          </a:p>
        </p:txBody>
      </p:sp>
      <p:sp>
        <p:nvSpPr>
          <p:cNvPr id="221190" name="椭圆 221189"/>
          <p:cNvSpPr/>
          <p:nvPr/>
        </p:nvSpPr>
        <p:spPr>
          <a:xfrm>
            <a:off x="1331913" y="1916113"/>
            <a:ext cx="431800" cy="431800"/>
          </a:xfrm>
          <a:prstGeom prst="ellipse">
            <a:avLst/>
          </a:prstGeom>
          <a:solidFill>
            <a:schemeClr val="accent1"/>
          </a:solidFill>
          <a:ln w="12700" cap="sq" cmpd="sng">
            <a:solidFill>
              <a:schemeClr val="tx1"/>
            </a:solidFill>
            <a:prstDash val="solid"/>
            <a:headEnd type="none" w="med" len="med"/>
            <a:tailEnd type="none" w="med" len="med"/>
          </a:ln>
        </p:spPr>
        <p:txBody>
          <a:bodyPr/>
          <a:p>
            <a:endParaRPr lang="zh-CN" altLang="en-US"/>
          </a:p>
        </p:txBody>
      </p:sp>
      <p:sp>
        <p:nvSpPr>
          <p:cNvPr id="221191" name="直接连接符 221190"/>
          <p:cNvSpPr/>
          <p:nvPr/>
        </p:nvSpPr>
        <p:spPr>
          <a:xfrm flipH="1">
            <a:off x="900113" y="2274888"/>
            <a:ext cx="504825" cy="720725"/>
          </a:xfrm>
          <a:prstGeom prst="line">
            <a:avLst/>
          </a:prstGeom>
          <a:ln w="12700" cap="sq" cmpd="sng">
            <a:solidFill>
              <a:schemeClr val="tx1"/>
            </a:solidFill>
            <a:prstDash val="solid"/>
            <a:headEnd type="none" w="med" len="med"/>
            <a:tailEnd type="none" w="med" len="med"/>
          </a:ln>
        </p:spPr>
      </p:sp>
      <p:sp>
        <p:nvSpPr>
          <p:cNvPr id="221192" name="直接连接符 221191"/>
          <p:cNvSpPr/>
          <p:nvPr/>
        </p:nvSpPr>
        <p:spPr>
          <a:xfrm>
            <a:off x="1692275" y="2274888"/>
            <a:ext cx="431800" cy="720725"/>
          </a:xfrm>
          <a:prstGeom prst="line">
            <a:avLst/>
          </a:prstGeom>
          <a:ln w="12700" cap="sq" cmpd="sng">
            <a:solidFill>
              <a:schemeClr val="tx1"/>
            </a:solidFill>
            <a:prstDash val="solid"/>
            <a:headEnd type="none" w="med" len="med"/>
            <a:tailEnd type="none" w="med" len="med"/>
          </a:ln>
        </p:spPr>
      </p:sp>
      <p:sp>
        <p:nvSpPr>
          <p:cNvPr id="221193" name="直接连接符 221192"/>
          <p:cNvSpPr/>
          <p:nvPr/>
        </p:nvSpPr>
        <p:spPr>
          <a:xfrm flipH="1">
            <a:off x="1765300" y="3282950"/>
            <a:ext cx="358775" cy="649288"/>
          </a:xfrm>
          <a:prstGeom prst="line">
            <a:avLst/>
          </a:prstGeom>
          <a:ln w="12700" cap="sq" cmpd="sng">
            <a:solidFill>
              <a:schemeClr val="tx1"/>
            </a:solidFill>
            <a:prstDash val="solid"/>
            <a:headEnd type="none" w="med" len="med"/>
            <a:tailEnd type="none" w="med" len="med"/>
          </a:ln>
        </p:spPr>
      </p:sp>
      <p:sp>
        <p:nvSpPr>
          <p:cNvPr id="221194" name="直接连接符 221193"/>
          <p:cNvSpPr/>
          <p:nvPr/>
        </p:nvSpPr>
        <p:spPr>
          <a:xfrm>
            <a:off x="2413000" y="3282950"/>
            <a:ext cx="431800" cy="720725"/>
          </a:xfrm>
          <a:prstGeom prst="line">
            <a:avLst/>
          </a:prstGeom>
          <a:ln w="12700" cap="sq" cmpd="sng">
            <a:solidFill>
              <a:schemeClr val="tx1"/>
            </a:solidFill>
            <a:prstDash val="solid"/>
            <a:headEnd type="none" w="med" len="med"/>
            <a:tailEnd type="none" w="med" len="med"/>
          </a:ln>
        </p:spPr>
      </p:sp>
      <p:sp>
        <p:nvSpPr>
          <p:cNvPr id="221195" name="直接连接符 221194"/>
          <p:cNvSpPr/>
          <p:nvPr/>
        </p:nvSpPr>
        <p:spPr>
          <a:xfrm flipH="1">
            <a:off x="1116013" y="4291013"/>
            <a:ext cx="360362" cy="433387"/>
          </a:xfrm>
          <a:prstGeom prst="line">
            <a:avLst/>
          </a:prstGeom>
          <a:ln w="12700" cap="sq" cmpd="sng">
            <a:solidFill>
              <a:schemeClr val="tx1"/>
            </a:solidFill>
            <a:prstDash val="solid"/>
            <a:headEnd type="none" w="med" len="med"/>
            <a:tailEnd type="none" w="med" len="med"/>
          </a:ln>
        </p:spPr>
      </p:sp>
      <p:sp>
        <p:nvSpPr>
          <p:cNvPr id="221196" name="文本框 221195"/>
          <p:cNvSpPr txBox="1"/>
          <p:nvPr/>
        </p:nvSpPr>
        <p:spPr>
          <a:xfrm>
            <a:off x="1331913" y="1916113"/>
            <a:ext cx="504825" cy="366712"/>
          </a:xfrm>
          <a:prstGeom prst="rect">
            <a:avLst/>
          </a:prstGeom>
          <a:noFill/>
          <a:ln w="12700">
            <a:noFill/>
          </a:ln>
        </p:spPr>
        <p:txBody>
          <a:bodyPr>
            <a:spAutoFit/>
          </a:bodyPr>
          <a:p>
            <a:pPr>
              <a:spcBef>
                <a:spcPct val="50000"/>
              </a:spcBef>
            </a:pPr>
            <a:r>
              <a:rPr lang="en-US" altLang="zh-CN">
                <a:latin typeface="Arial" panose="020B0604020202020204" pitchFamily="34" charset="0"/>
              </a:rPr>
              <a:t>*</a:t>
            </a:r>
            <a:endParaRPr lang="en-US" altLang="zh-CN">
              <a:latin typeface="Arial" panose="020B0604020202020204" pitchFamily="34" charset="0"/>
            </a:endParaRPr>
          </a:p>
        </p:txBody>
      </p:sp>
      <p:sp>
        <p:nvSpPr>
          <p:cNvPr id="221197" name="文本框 221196"/>
          <p:cNvSpPr txBox="1"/>
          <p:nvPr/>
        </p:nvSpPr>
        <p:spPr>
          <a:xfrm>
            <a:off x="684213" y="2924175"/>
            <a:ext cx="504825" cy="366713"/>
          </a:xfrm>
          <a:prstGeom prst="rect">
            <a:avLst/>
          </a:prstGeom>
          <a:noFill/>
          <a:ln w="12700">
            <a:noFill/>
          </a:ln>
        </p:spPr>
        <p:txBody>
          <a:bodyPr>
            <a:spAutoFit/>
          </a:bodyPr>
          <a:p>
            <a:pPr>
              <a:spcBef>
                <a:spcPct val="50000"/>
              </a:spcBef>
            </a:pPr>
            <a:r>
              <a:rPr lang="en-US" altLang="zh-CN">
                <a:latin typeface="Arial" panose="020B0604020202020204" pitchFamily="34" charset="0"/>
              </a:rPr>
              <a:t>A</a:t>
            </a:r>
            <a:endParaRPr lang="en-US" altLang="zh-CN">
              <a:latin typeface="Arial" panose="020B0604020202020204" pitchFamily="34" charset="0"/>
            </a:endParaRPr>
          </a:p>
        </p:txBody>
      </p:sp>
      <p:sp>
        <p:nvSpPr>
          <p:cNvPr id="221198" name="文本框 221197"/>
          <p:cNvSpPr txBox="1"/>
          <p:nvPr/>
        </p:nvSpPr>
        <p:spPr>
          <a:xfrm>
            <a:off x="2052638" y="2924175"/>
            <a:ext cx="504825" cy="366713"/>
          </a:xfrm>
          <a:prstGeom prst="rect">
            <a:avLst/>
          </a:prstGeom>
          <a:noFill/>
          <a:ln w="12700">
            <a:noFill/>
          </a:ln>
        </p:spPr>
        <p:txBody>
          <a:bodyPr>
            <a:spAutoFit/>
          </a:bodyPr>
          <a:p>
            <a:pPr>
              <a:spcBef>
                <a:spcPct val="50000"/>
              </a:spcBef>
            </a:pPr>
            <a:r>
              <a:rPr lang="en-US" altLang="zh-CN">
                <a:latin typeface="Arial" panose="020B0604020202020204" pitchFamily="34" charset="0"/>
              </a:rPr>
              <a:t>-</a:t>
            </a:r>
            <a:endParaRPr lang="en-US" altLang="zh-CN">
              <a:latin typeface="Arial" panose="020B0604020202020204" pitchFamily="34" charset="0"/>
            </a:endParaRPr>
          </a:p>
        </p:txBody>
      </p:sp>
      <p:sp>
        <p:nvSpPr>
          <p:cNvPr id="221199" name="文本框 221198"/>
          <p:cNvSpPr txBox="1"/>
          <p:nvPr/>
        </p:nvSpPr>
        <p:spPr>
          <a:xfrm>
            <a:off x="1476375" y="3859213"/>
            <a:ext cx="936625" cy="366712"/>
          </a:xfrm>
          <a:prstGeom prst="rect">
            <a:avLst/>
          </a:prstGeom>
          <a:noFill/>
          <a:ln w="12700">
            <a:noFill/>
          </a:ln>
        </p:spPr>
        <p:txBody>
          <a:bodyPr>
            <a:spAutoFit/>
          </a:bodyPr>
          <a:p>
            <a:pPr>
              <a:spcBef>
                <a:spcPct val="50000"/>
              </a:spcBef>
            </a:pPr>
            <a:r>
              <a:rPr lang="en-US" altLang="zh-CN">
                <a:latin typeface="Arial" panose="020B0604020202020204" pitchFamily="34" charset="0"/>
              </a:rPr>
              <a:t>*</a:t>
            </a:r>
            <a:endParaRPr lang="en-US" altLang="zh-CN">
              <a:latin typeface="Arial" panose="020B0604020202020204" pitchFamily="34" charset="0"/>
            </a:endParaRPr>
          </a:p>
        </p:txBody>
      </p:sp>
      <p:sp>
        <p:nvSpPr>
          <p:cNvPr id="221200" name="文本框 221199"/>
          <p:cNvSpPr txBox="1"/>
          <p:nvPr/>
        </p:nvSpPr>
        <p:spPr>
          <a:xfrm>
            <a:off x="2771775" y="4797425"/>
            <a:ext cx="504825" cy="366713"/>
          </a:xfrm>
          <a:prstGeom prst="rect">
            <a:avLst/>
          </a:prstGeom>
          <a:noFill/>
          <a:ln w="12700">
            <a:noFill/>
          </a:ln>
        </p:spPr>
        <p:txBody>
          <a:bodyPr>
            <a:spAutoFit/>
          </a:bodyPr>
          <a:p>
            <a:pPr>
              <a:spcBef>
                <a:spcPct val="50000"/>
              </a:spcBef>
            </a:pPr>
            <a:r>
              <a:rPr lang="en-US" altLang="zh-CN">
                <a:latin typeface="Arial" panose="020B0604020202020204" pitchFamily="34" charset="0"/>
              </a:rPr>
              <a:t>A</a:t>
            </a:r>
            <a:endParaRPr lang="en-US" altLang="zh-CN">
              <a:latin typeface="Arial" panose="020B0604020202020204" pitchFamily="34" charset="0"/>
            </a:endParaRPr>
          </a:p>
        </p:txBody>
      </p:sp>
      <p:sp>
        <p:nvSpPr>
          <p:cNvPr id="221201" name="文本框 221200"/>
          <p:cNvSpPr txBox="1"/>
          <p:nvPr/>
        </p:nvSpPr>
        <p:spPr>
          <a:xfrm>
            <a:off x="973138" y="4651375"/>
            <a:ext cx="504825" cy="366713"/>
          </a:xfrm>
          <a:prstGeom prst="rect">
            <a:avLst/>
          </a:prstGeom>
          <a:noFill/>
          <a:ln w="12700">
            <a:noFill/>
          </a:ln>
        </p:spPr>
        <p:txBody>
          <a:bodyPr>
            <a:spAutoFit/>
          </a:bodyPr>
          <a:p>
            <a:pPr>
              <a:spcBef>
                <a:spcPct val="50000"/>
              </a:spcBef>
            </a:pPr>
            <a:r>
              <a:rPr lang="en-US" altLang="zh-CN">
                <a:latin typeface="Arial" panose="020B0604020202020204" pitchFamily="34" charset="0"/>
              </a:rPr>
              <a:t>A</a:t>
            </a:r>
            <a:endParaRPr lang="en-US" altLang="zh-CN">
              <a:latin typeface="Arial" panose="020B0604020202020204" pitchFamily="34" charset="0"/>
            </a:endParaRPr>
          </a:p>
        </p:txBody>
      </p:sp>
      <p:sp>
        <p:nvSpPr>
          <p:cNvPr id="221203" name="直接连接符 221202"/>
          <p:cNvSpPr/>
          <p:nvPr/>
        </p:nvSpPr>
        <p:spPr>
          <a:xfrm>
            <a:off x="1765300" y="4291013"/>
            <a:ext cx="287338" cy="504825"/>
          </a:xfrm>
          <a:prstGeom prst="line">
            <a:avLst/>
          </a:prstGeom>
          <a:ln w="12700" cap="sq" cmpd="sng">
            <a:solidFill>
              <a:schemeClr val="tx1"/>
            </a:solidFill>
            <a:prstDash val="solid"/>
            <a:headEnd type="none" w="med" len="med"/>
            <a:tailEnd type="none" w="med" len="med"/>
          </a:ln>
        </p:spPr>
      </p:sp>
      <p:sp>
        <p:nvSpPr>
          <p:cNvPr id="221204" name="文本框 221203"/>
          <p:cNvSpPr txBox="1"/>
          <p:nvPr/>
        </p:nvSpPr>
        <p:spPr>
          <a:xfrm>
            <a:off x="2052638" y="4651375"/>
            <a:ext cx="647700" cy="366713"/>
          </a:xfrm>
          <a:prstGeom prst="rect">
            <a:avLst/>
          </a:prstGeom>
          <a:noFill/>
          <a:ln w="12700">
            <a:noFill/>
          </a:ln>
        </p:spPr>
        <p:txBody>
          <a:bodyPr>
            <a:spAutoFit/>
          </a:bodyPr>
          <a:p>
            <a:pPr>
              <a:spcBef>
                <a:spcPct val="50000"/>
              </a:spcBef>
            </a:pPr>
            <a:r>
              <a:rPr lang="en-US" altLang="zh-CN">
                <a:latin typeface="Arial" panose="020B0604020202020204" pitchFamily="34" charset="0"/>
              </a:rPr>
              <a:t>A</a:t>
            </a:r>
            <a:endParaRPr lang="en-US" altLang="zh-CN">
              <a:latin typeface="Arial" panose="020B0604020202020204" pitchFamily="34" charset="0"/>
            </a:endParaRPr>
          </a:p>
        </p:txBody>
      </p:sp>
      <p:sp>
        <p:nvSpPr>
          <p:cNvPr id="221205" name="文本框 221204"/>
          <p:cNvSpPr txBox="1"/>
          <p:nvPr/>
        </p:nvSpPr>
        <p:spPr>
          <a:xfrm>
            <a:off x="1331913" y="5083175"/>
            <a:ext cx="1223962" cy="366713"/>
          </a:xfrm>
          <a:prstGeom prst="rect">
            <a:avLst/>
          </a:prstGeom>
          <a:noFill/>
          <a:ln w="12700">
            <a:noFill/>
          </a:ln>
        </p:spPr>
        <p:txBody>
          <a:bodyPr>
            <a:spAutoFit/>
          </a:bodyPr>
          <a:p>
            <a:pPr>
              <a:spcBef>
                <a:spcPct val="50000"/>
              </a:spcBef>
            </a:pPr>
            <a:r>
              <a:rPr lang="en-US" altLang="zh-CN">
                <a:latin typeface="Arial" panose="020B0604020202020204" pitchFamily="34" charset="0"/>
              </a:rPr>
              <a:t>fitness=1</a:t>
            </a:r>
            <a:endParaRPr lang="en-US" altLang="zh-CN">
              <a:latin typeface="Arial" panose="020B0604020202020204" pitchFamily="34" charset="0"/>
            </a:endParaRPr>
          </a:p>
        </p:txBody>
      </p:sp>
      <p:sp>
        <p:nvSpPr>
          <p:cNvPr id="221207" name="椭圆 221206"/>
          <p:cNvSpPr/>
          <p:nvPr/>
        </p:nvSpPr>
        <p:spPr>
          <a:xfrm>
            <a:off x="4140200" y="3933825"/>
            <a:ext cx="503238" cy="431800"/>
          </a:xfrm>
          <a:prstGeom prst="ellipse">
            <a:avLst/>
          </a:prstGeom>
          <a:solidFill>
            <a:schemeClr val="accent1"/>
          </a:solidFill>
          <a:ln w="12700" cap="sq" cmpd="sng">
            <a:solidFill>
              <a:schemeClr val="tx1"/>
            </a:solidFill>
            <a:prstDash val="solid"/>
            <a:headEnd type="none" w="med" len="med"/>
            <a:tailEnd type="none" w="med" len="med"/>
          </a:ln>
        </p:spPr>
        <p:txBody>
          <a:bodyPr/>
          <a:p>
            <a:endParaRPr lang="zh-CN" altLang="en-US"/>
          </a:p>
        </p:txBody>
      </p:sp>
      <p:sp>
        <p:nvSpPr>
          <p:cNvPr id="221208" name="椭圆 221207"/>
          <p:cNvSpPr/>
          <p:nvPr/>
        </p:nvSpPr>
        <p:spPr>
          <a:xfrm>
            <a:off x="4787900" y="2998788"/>
            <a:ext cx="431800" cy="431800"/>
          </a:xfrm>
          <a:prstGeom prst="ellipse">
            <a:avLst/>
          </a:prstGeom>
          <a:solidFill>
            <a:schemeClr val="accent1"/>
          </a:solidFill>
          <a:ln w="12700" cap="sq" cmpd="sng">
            <a:solidFill>
              <a:schemeClr val="tx1"/>
            </a:solidFill>
            <a:prstDash val="solid"/>
            <a:headEnd type="none" w="med" len="med"/>
            <a:tailEnd type="none" w="med" len="med"/>
          </a:ln>
        </p:spPr>
        <p:txBody>
          <a:bodyPr/>
          <a:p>
            <a:endParaRPr lang="zh-CN" altLang="en-US"/>
          </a:p>
        </p:txBody>
      </p:sp>
      <p:sp>
        <p:nvSpPr>
          <p:cNvPr id="221209" name="椭圆 221208"/>
          <p:cNvSpPr/>
          <p:nvPr/>
        </p:nvSpPr>
        <p:spPr>
          <a:xfrm>
            <a:off x="4067175" y="1990725"/>
            <a:ext cx="431800" cy="431800"/>
          </a:xfrm>
          <a:prstGeom prst="ellipse">
            <a:avLst/>
          </a:prstGeom>
          <a:solidFill>
            <a:schemeClr val="accent1"/>
          </a:solidFill>
          <a:ln w="12700" cap="sq" cmpd="sng">
            <a:solidFill>
              <a:schemeClr val="tx1"/>
            </a:solidFill>
            <a:prstDash val="solid"/>
            <a:headEnd type="none" w="med" len="med"/>
            <a:tailEnd type="none" w="med" len="med"/>
          </a:ln>
        </p:spPr>
        <p:txBody>
          <a:bodyPr/>
          <a:p>
            <a:endParaRPr lang="zh-CN" altLang="en-US"/>
          </a:p>
        </p:txBody>
      </p:sp>
      <p:sp>
        <p:nvSpPr>
          <p:cNvPr id="221210" name="直接连接符 221209"/>
          <p:cNvSpPr/>
          <p:nvPr/>
        </p:nvSpPr>
        <p:spPr>
          <a:xfrm flipH="1">
            <a:off x="3635375" y="2349500"/>
            <a:ext cx="504825" cy="720725"/>
          </a:xfrm>
          <a:prstGeom prst="line">
            <a:avLst/>
          </a:prstGeom>
          <a:ln w="12700" cap="sq" cmpd="sng">
            <a:solidFill>
              <a:schemeClr val="tx1"/>
            </a:solidFill>
            <a:prstDash val="solid"/>
            <a:headEnd type="none" w="med" len="med"/>
            <a:tailEnd type="none" w="med" len="med"/>
          </a:ln>
        </p:spPr>
      </p:sp>
      <p:sp>
        <p:nvSpPr>
          <p:cNvPr id="221211" name="直接连接符 221210"/>
          <p:cNvSpPr/>
          <p:nvPr/>
        </p:nvSpPr>
        <p:spPr>
          <a:xfrm>
            <a:off x="4427538" y="2349500"/>
            <a:ext cx="431800" cy="720725"/>
          </a:xfrm>
          <a:prstGeom prst="line">
            <a:avLst/>
          </a:prstGeom>
          <a:ln w="12700" cap="sq" cmpd="sng">
            <a:solidFill>
              <a:schemeClr val="tx1"/>
            </a:solidFill>
            <a:prstDash val="solid"/>
            <a:headEnd type="none" w="med" len="med"/>
            <a:tailEnd type="none" w="med" len="med"/>
          </a:ln>
        </p:spPr>
      </p:sp>
      <p:sp>
        <p:nvSpPr>
          <p:cNvPr id="221212" name="直接连接符 221211"/>
          <p:cNvSpPr/>
          <p:nvPr/>
        </p:nvSpPr>
        <p:spPr>
          <a:xfrm flipH="1">
            <a:off x="4500563" y="3357563"/>
            <a:ext cx="358775" cy="649287"/>
          </a:xfrm>
          <a:prstGeom prst="line">
            <a:avLst/>
          </a:prstGeom>
          <a:ln w="12700" cap="sq" cmpd="sng">
            <a:solidFill>
              <a:schemeClr val="tx1"/>
            </a:solidFill>
            <a:prstDash val="solid"/>
            <a:headEnd type="none" w="med" len="med"/>
            <a:tailEnd type="none" w="med" len="med"/>
          </a:ln>
        </p:spPr>
      </p:sp>
      <p:sp>
        <p:nvSpPr>
          <p:cNvPr id="221213" name="直接连接符 221212"/>
          <p:cNvSpPr/>
          <p:nvPr/>
        </p:nvSpPr>
        <p:spPr>
          <a:xfrm>
            <a:off x="5148263" y="3357563"/>
            <a:ext cx="431800" cy="720725"/>
          </a:xfrm>
          <a:prstGeom prst="line">
            <a:avLst/>
          </a:prstGeom>
          <a:ln w="12700" cap="sq" cmpd="sng">
            <a:solidFill>
              <a:schemeClr val="tx1"/>
            </a:solidFill>
            <a:prstDash val="solid"/>
            <a:headEnd type="none" w="med" len="med"/>
            <a:tailEnd type="none" w="med" len="med"/>
          </a:ln>
        </p:spPr>
      </p:sp>
      <p:sp>
        <p:nvSpPr>
          <p:cNvPr id="221214" name="直接连接符 221213"/>
          <p:cNvSpPr/>
          <p:nvPr/>
        </p:nvSpPr>
        <p:spPr>
          <a:xfrm flipH="1">
            <a:off x="3924300" y="4365625"/>
            <a:ext cx="287338" cy="503238"/>
          </a:xfrm>
          <a:prstGeom prst="line">
            <a:avLst/>
          </a:prstGeom>
          <a:ln w="12700" cap="sq" cmpd="sng">
            <a:solidFill>
              <a:schemeClr val="tx1"/>
            </a:solidFill>
            <a:prstDash val="solid"/>
            <a:headEnd type="none" w="med" len="med"/>
            <a:tailEnd type="none" w="med" len="med"/>
          </a:ln>
        </p:spPr>
      </p:sp>
      <p:sp>
        <p:nvSpPr>
          <p:cNvPr id="221215" name="文本框 221214"/>
          <p:cNvSpPr txBox="1"/>
          <p:nvPr/>
        </p:nvSpPr>
        <p:spPr>
          <a:xfrm>
            <a:off x="4067175" y="1990725"/>
            <a:ext cx="504825" cy="366713"/>
          </a:xfrm>
          <a:prstGeom prst="rect">
            <a:avLst/>
          </a:prstGeom>
          <a:noFill/>
          <a:ln w="12700">
            <a:noFill/>
          </a:ln>
        </p:spPr>
        <p:txBody>
          <a:bodyPr>
            <a:spAutoFit/>
          </a:bodyPr>
          <a:p>
            <a:pPr>
              <a:spcBef>
                <a:spcPct val="50000"/>
              </a:spcBef>
            </a:pPr>
            <a:r>
              <a:rPr lang="en-US" altLang="zh-CN">
                <a:latin typeface="Arial" panose="020B0604020202020204" pitchFamily="34" charset="0"/>
              </a:rPr>
              <a:t>/</a:t>
            </a:r>
            <a:endParaRPr lang="en-US" altLang="zh-CN">
              <a:latin typeface="Arial" panose="020B0604020202020204" pitchFamily="34" charset="0"/>
            </a:endParaRPr>
          </a:p>
        </p:txBody>
      </p:sp>
      <p:sp>
        <p:nvSpPr>
          <p:cNvPr id="221216" name="文本框 221215"/>
          <p:cNvSpPr txBox="1"/>
          <p:nvPr/>
        </p:nvSpPr>
        <p:spPr>
          <a:xfrm>
            <a:off x="3419475" y="2998788"/>
            <a:ext cx="504825" cy="366712"/>
          </a:xfrm>
          <a:prstGeom prst="rect">
            <a:avLst/>
          </a:prstGeom>
          <a:noFill/>
          <a:ln w="12700">
            <a:noFill/>
          </a:ln>
        </p:spPr>
        <p:txBody>
          <a:bodyPr>
            <a:spAutoFit/>
          </a:bodyPr>
          <a:p>
            <a:pPr>
              <a:spcBef>
                <a:spcPct val="50000"/>
              </a:spcBef>
            </a:pPr>
            <a:r>
              <a:rPr lang="en-US" altLang="zh-CN">
                <a:latin typeface="Arial" panose="020B0604020202020204" pitchFamily="34" charset="0"/>
              </a:rPr>
              <a:t>A</a:t>
            </a:r>
            <a:endParaRPr lang="en-US" altLang="zh-CN">
              <a:latin typeface="Arial" panose="020B0604020202020204" pitchFamily="34" charset="0"/>
            </a:endParaRPr>
          </a:p>
        </p:txBody>
      </p:sp>
      <p:sp>
        <p:nvSpPr>
          <p:cNvPr id="221217" name="文本框 221216"/>
          <p:cNvSpPr txBox="1"/>
          <p:nvPr/>
        </p:nvSpPr>
        <p:spPr>
          <a:xfrm>
            <a:off x="4787900" y="2998788"/>
            <a:ext cx="504825" cy="366712"/>
          </a:xfrm>
          <a:prstGeom prst="rect">
            <a:avLst/>
          </a:prstGeom>
          <a:noFill/>
          <a:ln w="12700">
            <a:noFill/>
          </a:ln>
        </p:spPr>
        <p:txBody>
          <a:bodyPr>
            <a:spAutoFit/>
          </a:bodyPr>
          <a:p>
            <a:pPr>
              <a:spcBef>
                <a:spcPct val="50000"/>
              </a:spcBef>
            </a:pPr>
            <a:r>
              <a:rPr lang="en-US" altLang="zh-CN">
                <a:latin typeface="Arial" panose="020B0604020202020204" pitchFamily="34" charset="0"/>
              </a:rPr>
              <a:t>/</a:t>
            </a:r>
            <a:endParaRPr lang="en-US" altLang="zh-CN">
              <a:latin typeface="Arial" panose="020B0604020202020204" pitchFamily="34" charset="0"/>
            </a:endParaRPr>
          </a:p>
        </p:txBody>
      </p:sp>
      <p:sp>
        <p:nvSpPr>
          <p:cNvPr id="221218" name="文本框 221217"/>
          <p:cNvSpPr txBox="1"/>
          <p:nvPr/>
        </p:nvSpPr>
        <p:spPr>
          <a:xfrm>
            <a:off x="4211638" y="3933825"/>
            <a:ext cx="936625" cy="366713"/>
          </a:xfrm>
          <a:prstGeom prst="rect">
            <a:avLst/>
          </a:prstGeom>
          <a:noFill/>
          <a:ln w="12700">
            <a:noFill/>
          </a:ln>
        </p:spPr>
        <p:txBody>
          <a:bodyPr>
            <a:spAutoFit/>
          </a:bodyPr>
          <a:p>
            <a:pPr>
              <a:spcBef>
                <a:spcPct val="50000"/>
              </a:spcBef>
            </a:pPr>
            <a:r>
              <a:rPr lang="en-US" altLang="zh-CN">
                <a:latin typeface="Arial" panose="020B0604020202020204" pitchFamily="34" charset="0"/>
              </a:rPr>
              <a:t>/</a:t>
            </a:r>
            <a:endParaRPr lang="en-US" altLang="zh-CN">
              <a:latin typeface="Arial" panose="020B0604020202020204" pitchFamily="34" charset="0"/>
            </a:endParaRPr>
          </a:p>
        </p:txBody>
      </p:sp>
      <p:sp>
        <p:nvSpPr>
          <p:cNvPr id="221219" name="文本框 221218"/>
          <p:cNvSpPr txBox="1"/>
          <p:nvPr/>
        </p:nvSpPr>
        <p:spPr>
          <a:xfrm>
            <a:off x="5724525" y="4868863"/>
            <a:ext cx="504825" cy="366712"/>
          </a:xfrm>
          <a:prstGeom prst="rect">
            <a:avLst/>
          </a:prstGeom>
          <a:noFill/>
          <a:ln w="12700">
            <a:noFill/>
          </a:ln>
        </p:spPr>
        <p:txBody>
          <a:bodyPr>
            <a:spAutoFit/>
          </a:bodyPr>
          <a:p>
            <a:pPr>
              <a:spcBef>
                <a:spcPct val="50000"/>
              </a:spcBef>
            </a:pPr>
            <a:r>
              <a:rPr lang="en-US" altLang="zh-CN">
                <a:latin typeface="Arial" panose="020B0604020202020204" pitchFamily="34" charset="0"/>
              </a:rPr>
              <a:t>A</a:t>
            </a:r>
            <a:endParaRPr lang="en-US" altLang="zh-CN">
              <a:latin typeface="Arial" panose="020B0604020202020204" pitchFamily="34" charset="0"/>
            </a:endParaRPr>
          </a:p>
        </p:txBody>
      </p:sp>
      <p:sp>
        <p:nvSpPr>
          <p:cNvPr id="221220" name="文本框 221219"/>
          <p:cNvSpPr txBox="1"/>
          <p:nvPr/>
        </p:nvSpPr>
        <p:spPr>
          <a:xfrm>
            <a:off x="3779838" y="4797425"/>
            <a:ext cx="504825" cy="366713"/>
          </a:xfrm>
          <a:prstGeom prst="rect">
            <a:avLst/>
          </a:prstGeom>
          <a:noFill/>
          <a:ln w="12700">
            <a:noFill/>
          </a:ln>
        </p:spPr>
        <p:txBody>
          <a:bodyPr>
            <a:spAutoFit/>
          </a:bodyPr>
          <a:p>
            <a:pPr>
              <a:spcBef>
                <a:spcPct val="50000"/>
              </a:spcBef>
            </a:pPr>
            <a:r>
              <a:rPr lang="en-US" altLang="zh-CN">
                <a:latin typeface="Arial" panose="020B0604020202020204" pitchFamily="34" charset="0"/>
              </a:rPr>
              <a:t>A</a:t>
            </a:r>
            <a:endParaRPr lang="en-US" altLang="zh-CN">
              <a:latin typeface="Arial" panose="020B0604020202020204" pitchFamily="34" charset="0"/>
            </a:endParaRPr>
          </a:p>
        </p:txBody>
      </p:sp>
      <p:sp>
        <p:nvSpPr>
          <p:cNvPr id="221222" name="直接连接符 221221"/>
          <p:cNvSpPr/>
          <p:nvPr/>
        </p:nvSpPr>
        <p:spPr>
          <a:xfrm>
            <a:off x="4500563" y="4365625"/>
            <a:ext cx="142875" cy="503238"/>
          </a:xfrm>
          <a:prstGeom prst="line">
            <a:avLst/>
          </a:prstGeom>
          <a:ln w="12700" cap="sq" cmpd="sng">
            <a:solidFill>
              <a:schemeClr val="tx1"/>
            </a:solidFill>
            <a:prstDash val="solid"/>
            <a:headEnd type="none" w="med" len="med"/>
            <a:tailEnd type="none" w="med" len="med"/>
          </a:ln>
        </p:spPr>
      </p:sp>
      <p:sp>
        <p:nvSpPr>
          <p:cNvPr id="221223" name="文本框 221222"/>
          <p:cNvSpPr txBox="1"/>
          <p:nvPr/>
        </p:nvSpPr>
        <p:spPr>
          <a:xfrm>
            <a:off x="4572000" y="4797425"/>
            <a:ext cx="647700" cy="366713"/>
          </a:xfrm>
          <a:prstGeom prst="rect">
            <a:avLst/>
          </a:prstGeom>
          <a:noFill/>
          <a:ln w="12700">
            <a:noFill/>
          </a:ln>
        </p:spPr>
        <p:txBody>
          <a:bodyPr>
            <a:spAutoFit/>
          </a:bodyPr>
          <a:p>
            <a:pPr>
              <a:spcBef>
                <a:spcPct val="50000"/>
              </a:spcBef>
            </a:pPr>
            <a:r>
              <a:rPr lang="en-US" altLang="zh-CN">
                <a:latin typeface="Arial" panose="020B0604020202020204" pitchFamily="34" charset="0"/>
              </a:rPr>
              <a:t>A</a:t>
            </a:r>
            <a:endParaRPr lang="en-US" altLang="zh-CN">
              <a:latin typeface="Arial" panose="020B0604020202020204" pitchFamily="34" charset="0"/>
            </a:endParaRPr>
          </a:p>
        </p:txBody>
      </p:sp>
      <p:sp>
        <p:nvSpPr>
          <p:cNvPr id="221224" name="文本框 221223"/>
          <p:cNvSpPr txBox="1"/>
          <p:nvPr/>
        </p:nvSpPr>
        <p:spPr>
          <a:xfrm>
            <a:off x="4572000" y="5157788"/>
            <a:ext cx="1439863" cy="366712"/>
          </a:xfrm>
          <a:prstGeom prst="rect">
            <a:avLst/>
          </a:prstGeom>
          <a:noFill/>
          <a:ln w="12700">
            <a:noFill/>
          </a:ln>
        </p:spPr>
        <p:txBody>
          <a:bodyPr>
            <a:spAutoFit/>
          </a:bodyPr>
          <a:p>
            <a:pPr>
              <a:spcBef>
                <a:spcPct val="50000"/>
              </a:spcBef>
            </a:pPr>
            <a:r>
              <a:rPr lang="en-US" altLang="zh-CN">
                <a:latin typeface="Arial" panose="020B0604020202020204" pitchFamily="34" charset="0"/>
              </a:rPr>
              <a:t>fitness=3</a:t>
            </a:r>
            <a:endParaRPr lang="en-US" altLang="zh-CN">
              <a:latin typeface="Arial" panose="020B0604020202020204" pitchFamily="34" charset="0"/>
            </a:endParaRPr>
          </a:p>
        </p:txBody>
      </p:sp>
      <p:sp>
        <p:nvSpPr>
          <p:cNvPr id="221225" name="椭圆 221224"/>
          <p:cNvSpPr/>
          <p:nvPr/>
        </p:nvSpPr>
        <p:spPr>
          <a:xfrm>
            <a:off x="6877050" y="4003675"/>
            <a:ext cx="790575" cy="431800"/>
          </a:xfrm>
          <a:prstGeom prst="ellipse">
            <a:avLst/>
          </a:prstGeom>
          <a:solidFill>
            <a:schemeClr val="accent1"/>
          </a:solidFill>
          <a:ln w="12700" cap="sq" cmpd="sng">
            <a:solidFill>
              <a:schemeClr val="tx1"/>
            </a:solidFill>
            <a:prstDash val="solid"/>
            <a:headEnd type="none" w="med" len="med"/>
            <a:tailEnd type="none" w="med" len="med"/>
          </a:ln>
        </p:spPr>
        <p:txBody>
          <a:bodyPr/>
          <a:p>
            <a:endParaRPr lang="zh-CN" altLang="en-US"/>
          </a:p>
        </p:txBody>
      </p:sp>
      <p:sp>
        <p:nvSpPr>
          <p:cNvPr id="221226" name="椭圆 221225"/>
          <p:cNvSpPr/>
          <p:nvPr/>
        </p:nvSpPr>
        <p:spPr>
          <a:xfrm>
            <a:off x="7524750" y="3068638"/>
            <a:ext cx="431800" cy="431800"/>
          </a:xfrm>
          <a:prstGeom prst="ellipse">
            <a:avLst/>
          </a:prstGeom>
          <a:solidFill>
            <a:schemeClr val="accent1"/>
          </a:solidFill>
          <a:ln w="12700" cap="sq" cmpd="sng">
            <a:solidFill>
              <a:schemeClr val="tx1"/>
            </a:solidFill>
            <a:prstDash val="solid"/>
            <a:headEnd type="none" w="med" len="med"/>
            <a:tailEnd type="none" w="med" len="med"/>
          </a:ln>
        </p:spPr>
        <p:txBody>
          <a:bodyPr/>
          <a:p>
            <a:endParaRPr lang="zh-CN" altLang="en-US"/>
          </a:p>
        </p:txBody>
      </p:sp>
      <p:sp>
        <p:nvSpPr>
          <p:cNvPr id="221227" name="椭圆 221226"/>
          <p:cNvSpPr/>
          <p:nvPr/>
        </p:nvSpPr>
        <p:spPr>
          <a:xfrm>
            <a:off x="6804025" y="2060575"/>
            <a:ext cx="431800" cy="431800"/>
          </a:xfrm>
          <a:prstGeom prst="ellipse">
            <a:avLst/>
          </a:prstGeom>
          <a:solidFill>
            <a:schemeClr val="accent1"/>
          </a:solidFill>
          <a:ln w="12700" cap="sq" cmpd="sng">
            <a:solidFill>
              <a:schemeClr val="tx1"/>
            </a:solidFill>
            <a:prstDash val="solid"/>
            <a:headEnd type="none" w="med" len="med"/>
            <a:tailEnd type="none" w="med" len="med"/>
          </a:ln>
        </p:spPr>
        <p:txBody>
          <a:bodyPr/>
          <a:p>
            <a:endParaRPr lang="zh-CN" altLang="en-US"/>
          </a:p>
        </p:txBody>
      </p:sp>
      <p:sp>
        <p:nvSpPr>
          <p:cNvPr id="221228" name="直接连接符 221227"/>
          <p:cNvSpPr/>
          <p:nvPr/>
        </p:nvSpPr>
        <p:spPr>
          <a:xfrm flipH="1">
            <a:off x="6372225" y="2419350"/>
            <a:ext cx="504825" cy="720725"/>
          </a:xfrm>
          <a:prstGeom prst="line">
            <a:avLst/>
          </a:prstGeom>
          <a:ln w="12700" cap="sq" cmpd="sng">
            <a:solidFill>
              <a:schemeClr val="tx1"/>
            </a:solidFill>
            <a:prstDash val="solid"/>
            <a:headEnd type="none" w="med" len="med"/>
            <a:tailEnd type="none" w="med" len="med"/>
          </a:ln>
        </p:spPr>
      </p:sp>
      <p:sp>
        <p:nvSpPr>
          <p:cNvPr id="221229" name="直接连接符 221228"/>
          <p:cNvSpPr/>
          <p:nvPr/>
        </p:nvSpPr>
        <p:spPr>
          <a:xfrm>
            <a:off x="7164388" y="2419350"/>
            <a:ext cx="431800" cy="720725"/>
          </a:xfrm>
          <a:prstGeom prst="line">
            <a:avLst/>
          </a:prstGeom>
          <a:ln w="12700" cap="sq" cmpd="sng">
            <a:solidFill>
              <a:schemeClr val="tx1"/>
            </a:solidFill>
            <a:prstDash val="solid"/>
            <a:headEnd type="none" w="med" len="med"/>
            <a:tailEnd type="none" w="med" len="med"/>
          </a:ln>
        </p:spPr>
      </p:sp>
      <p:sp>
        <p:nvSpPr>
          <p:cNvPr id="221230" name="直接连接符 221229"/>
          <p:cNvSpPr/>
          <p:nvPr/>
        </p:nvSpPr>
        <p:spPr>
          <a:xfrm flipH="1">
            <a:off x="7237413" y="3427413"/>
            <a:ext cx="358775" cy="649287"/>
          </a:xfrm>
          <a:prstGeom prst="line">
            <a:avLst/>
          </a:prstGeom>
          <a:ln w="12700" cap="sq" cmpd="sng">
            <a:solidFill>
              <a:schemeClr val="tx1"/>
            </a:solidFill>
            <a:prstDash val="solid"/>
            <a:headEnd type="none" w="med" len="med"/>
            <a:tailEnd type="none" w="med" len="med"/>
          </a:ln>
        </p:spPr>
      </p:sp>
      <p:sp>
        <p:nvSpPr>
          <p:cNvPr id="221231" name="直接连接符 221230"/>
          <p:cNvSpPr/>
          <p:nvPr/>
        </p:nvSpPr>
        <p:spPr>
          <a:xfrm>
            <a:off x="7885113" y="3427413"/>
            <a:ext cx="431800" cy="720725"/>
          </a:xfrm>
          <a:prstGeom prst="line">
            <a:avLst/>
          </a:prstGeom>
          <a:ln w="12700" cap="sq" cmpd="sng">
            <a:solidFill>
              <a:schemeClr val="tx1"/>
            </a:solidFill>
            <a:prstDash val="solid"/>
            <a:headEnd type="none" w="med" len="med"/>
            <a:tailEnd type="none" w="med" len="med"/>
          </a:ln>
        </p:spPr>
      </p:sp>
      <p:sp>
        <p:nvSpPr>
          <p:cNvPr id="221232" name="直接连接符 221231"/>
          <p:cNvSpPr/>
          <p:nvPr/>
        </p:nvSpPr>
        <p:spPr>
          <a:xfrm flipH="1">
            <a:off x="7164388" y="4437063"/>
            <a:ext cx="0" cy="576262"/>
          </a:xfrm>
          <a:prstGeom prst="line">
            <a:avLst/>
          </a:prstGeom>
          <a:ln w="12700" cap="sq" cmpd="sng">
            <a:solidFill>
              <a:schemeClr val="tx1"/>
            </a:solidFill>
            <a:prstDash val="solid"/>
            <a:headEnd type="none" w="med" len="med"/>
            <a:tailEnd type="none" w="med" len="med"/>
          </a:ln>
        </p:spPr>
      </p:sp>
      <p:sp>
        <p:nvSpPr>
          <p:cNvPr id="221233" name="文本框 221232"/>
          <p:cNvSpPr txBox="1"/>
          <p:nvPr/>
        </p:nvSpPr>
        <p:spPr>
          <a:xfrm>
            <a:off x="6804025" y="2060575"/>
            <a:ext cx="504825" cy="366713"/>
          </a:xfrm>
          <a:prstGeom prst="rect">
            <a:avLst/>
          </a:prstGeom>
          <a:noFill/>
          <a:ln w="12700">
            <a:noFill/>
          </a:ln>
        </p:spPr>
        <p:txBody>
          <a:bodyPr>
            <a:spAutoFit/>
          </a:bodyPr>
          <a:p>
            <a:pPr>
              <a:spcBef>
                <a:spcPct val="50000"/>
              </a:spcBef>
            </a:pPr>
            <a:r>
              <a:rPr lang="en-US" altLang="zh-CN">
                <a:latin typeface="Arial" panose="020B0604020202020204" pitchFamily="34" charset="0"/>
              </a:rPr>
              <a:t>+</a:t>
            </a:r>
            <a:endParaRPr lang="en-US" altLang="zh-CN">
              <a:latin typeface="Arial" panose="020B0604020202020204" pitchFamily="34" charset="0"/>
            </a:endParaRPr>
          </a:p>
        </p:txBody>
      </p:sp>
      <p:sp>
        <p:nvSpPr>
          <p:cNvPr id="221234" name="文本框 221233"/>
          <p:cNvSpPr txBox="1"/>
          <p:nvPr/>
        </p:nvSpPr>
        <p:spPr>
          <a:xfrm>
            <a:off x="6156325" y="3068638"/>
            <a:ext cx="504825" cy="366712"/>
          </a:xfrm>
          <a:prstGeom prst="rect">
            <a:avLst/>
          </a:prstGeom>
          <a:noFill/>
          <a:ln w="12700">
            <a:noFill/>
          </a:ln>
        </p:spPr>
        <p:txBody>
          <a:bodyPr>
            <a:spAutoFit/>
          </a:bodyPr>
          <a:p>
            <a:pPr>
              <a:spcBef>
                <a:spcPct val="50000"/>
              </a:spcBef>
            </a:pPr>
            <a:r>
              <a:rPr lang="en-US" altLang="zh-CN">
                <a:latin typeface="Arial" panose="020B0604020202020204" pitchFamily="34" charset="0"/>
              </a:rPr>
              <a:t>A</a:t>
            </a:r>
            <a:endParaRPr lang="en-US" altLang="zh-CN">
              <a:latin typeface="Arial" panose="020B0604020202020204" pitchFamily="34" charset="0"/>
            </a:endParaRPr>
          </a:p>
        </p:txBody>
      </p:sp>
      <p:sp>
        <p:nvSpPr>
          <p:cNvPr id="221235" name="文本框 221234"/>
          <p:cNvSpPr txBox="1"/>
          <p:nvPr/>
        </p:nvSpPr>
        <p:spPr>
          <a:xfrm>
            <a:off x="7524750" y="3068638"/>
            <a:ext cx="504825" cy="366712"/>
          </a:xfrm>
          <a:prstGeom prst="rect">
            <a:avLst/>
          </a:prstGeom>
          <a:noFill/>
          <a:ln w="12700">
            <a:noFill/>
          </a:ln>
        </p:spPr>
        <p:txBody>
          <a:bodyPr>
            <a:spAutoFit/>
          </a:bodyPr>
          <a:p>
            <a:pPr>
              <a:spcBef>
                <a:spcPct val="50000"/>
              </a:spcBef>
            </a:pPr>
            <a:r>
              <a:rPr lang="en-US" altLang="zh-CN">
                <a:latin typeface="Arial" panose="020B0604020202020204" pitchFamily="34" charset="0"/>
              </a:rPr>
              <a:t>*</a:t>
            </a:r>
            <a:endParaRPr lang="en-US" altLang="zh-CN">
              <a:latin typeface="Arial" panose="020B0604020202020204" pitchFamily="34" charset="0"/>
            </a:endParaRPr>
          </a:p>
        </p:txBody>
      </p:sp>
      <p:sp>
        <p:nvSpPr>
          <p:cNvPr id="221236" name="文本框 221235"/>
          <p:cNvSpPr txBox="1"/>
          <p:nvPr/>
        </p:nvSpPr>
        <p:spPr>
          <a:xfrm>
            <a:off x="6877050" y="4005263"/>
            <a:ext cx="936625" cy="366712"/>
          </a:xfrm>
          <a:prstGeom prst="rect">
            <a:avLst/>
          </a:prstGeom>
          <a:noFill/>
          <a:ln w="12700">
            <a:noFill/>
          </a:ln>
        </p:spPr>
        <p:txBody>
          <a:bodyPr>
            <a:spAutoFit/>
          </a:bodyPr>
          <a:p>
            <a:pPr>
              <a:spcBef>
                <a:spcPct val="50000"/>
              </a:spcBef>
            </a:pPr>
            <a:r>
              <a:rPr lang="en-US" altLang="zh-CN">
                <a:latin typeface="Arial" panose="020B0604020202020204" pitchFamily="34" charset="0"/>
              </a:rPr>
              <a:t>SQRT</a:t>
            </a:r>
            <a:endParaRPr lang="en-US" altLang="zh-CN">
              <a:latin typeface="Arial" panose="020B0604020202020204" pitchFamily="34" charset="0"/>
            </a:endParaRPr>
          </a:p>
        </p:txBody>
      </p:sp>
      <p:sp>
        <p:nvSpPr>
          <p:cNvPr id="221237" name="文本框 221236"/>
          <p:cNvSpPr txBox="1"/>
          <p:nvPr/>
        </p:nvSpPr>
        <p:spPr>
          <a:xfrm>
            <a:off x="8101013" y="4076700"/>
            <a:ext cx="504825" cy="366713"/>
          </a:xfrm>
          <a:prstGeom prst="rect">
            <a:avLst/>
          </a:prstGeom>
          <a:noFill/>
          <a:ln w="12700">
            <a:noFill/>
          </a:ln>
        </p:spPr>
        <p:txBody>
          <a:bodyPr>
            <a:spAutoFit/>
          </a:bodyPr>
          <a:p>
            <a:pPr>
              <a:spcBef>
                <a:spcPct val="50000"/>
              </a:spcBef>
            </a:pPr>
            <a:r>
              <a:rPr lang="en-US" altLang="zh-CN">
                <a:latin typeface="Arial" panose="020B0604020202020204" pitchFamily="34" charset="0"/>
              </a:rPr>
              <a:t>A</a:t>
            </a:r>
            <a:endParaRPr lang="en-US" altLang="zh-CN">
              <a:latin typeface="Arial" panose="020B0604020202020204" pitchFamily="34" charset="0"/>
            </a:endParaRPr>
          </a:p>
        </p:txBody>
      </p:sp>
      <p:sp>
        <p:nvSpPr>
          <p:cNvPr id="221241" name="文本框 221240"/>
          <p:cNvSpPr txBox="1"/>
          <p:nvPr/>
        </p:nvSpPr>
        <p:spPr>
          <a:xfrm>
            <a:off x="7019925" y="4868863"/>
            <a:ext cx="647700" cy="366712"/>
          </a:xfrm>
          <a:prstGeom prst="rect">
            <a:avLst/>
          </a:prstGeom>
          <a:noFill/>
          <a:ln w="12700">
            <a:noFill/>
          </a:ln>
        </p:spPr>
        <p:txBody>
          <a:bodyPr>
            <a:spAutoFit/>
          </a:bodyPr>
          <a:p>
            <a:pPr>
              <a:spcBef>
                <a:spcPct val="50000"/>
              </a:spcBef>
            </a:pPr>
            <a:r>
              <a:rPr lang="en-US" altLang="zh-CN">
                <a:latin typeface="Arial" panose="020B0604020202020204" pitchFamily="34" charset="0"/>
              </a:rPr>
              <a:t>A</a:t>
            </a:r>
            <a:endParaRPr lang="en-US" altLang="zh-CN">
              <a:latin typeface="Arial" panose="020B0604020202020204" pitchFamily="34" charset="0"/>
            </a:endParaRPr>
          </a:p>
        </p:txBody>
      </p:sp>
      <p:sp>
        <p:nvSpPr>
          <p:cNvPr id="221242" name="文本框 221241"/>
          <p:cNvSpPr txBox="1"/>
          <p:nvPr/>
        </p:nvSpPr>
        <p:spPr>
          <a:xfrm>
            <a:off x="6877050" y="5157788"/>
            <a:ext cx="1511300" cy="366712"/>
          </a:xfrm>
          <a:prstGeom prst="rect">
            <a:avLst/>
          </a:prstGeom>
          <a:noFill/>
          <a:ln w="12700">
            <a:noFill/>
          </a:ln>
        </p:spPr>
        <p:txBody>
          <a:bodyPr>
            <a:spAutoFit/>
          </a:bodyPr>
          <a:p>
            <a:pPr>
              <a:spcBef>
                <a:spcPct val="50000"/>
              </a:spcBef>
            </a:pPr>
            <a:r>
              <a:rPr lang="en-US" altLang="zh-CN">
                <a:latin typeface="Arial" panose="020B0604020202020204" pitchFamily="34" charset="0"/>
              </a:rPr>
              <a:t>fitness=0</a:t>
            </a:r>
            <a:endParaRPr lang="en-US" altLang="zh-CN">
              <a:latin typeface="Arial" panose="020B0604020202020204" pitchFamily="34" charset="0"/>
            </a:endParaRPr>
          </a:p>
        </p:txBody>
      </p:sp>
      <p:sp>
        <p:nvSpPr>
          <p:cNvPr id="221243" name="椭圆 221242"/>
          <p:cNvSpPr/>
          <p:nvPr/>
        </p:nvSpPr>
        <p:spPr>
          <a:xfrm>
            <a:off x="2484438" y="4005263"/>
            <a:ext cx="863600" cy="431800"/>
          </a:xfrm>
          <a:prstGeom prst="ellipse">
            <a:avLst/>
          </a:prstGeom>
          <a:solidFill>
            <a:schemeClr val="accent1"/>
          </a:solidFill>
          <a:ln w="12700" cap="sq" cmpd="sng">
            <a:solidFill>
              <a:schemeClr val="tx1"/>
            </a:solidFill>
            <a:prstDash val="solid"/>
            <a:headEnd type="none" w="med" len="med"/>
            <a:tailEnd type="none" w="med" len="med"/>
          </a:ln>
        </p:spPr>
        <p:txBody>
          <a:bodyPr/>
          <a:p>
            <a:endParaRPr lang="zh-CN" altLang="en-US"/>
          </a:p>
        </p:txBody>
      </p:sp>
      <p:sp>
        <p:nvSpPr>
          <p:cNvPr id="221244" name="文本框 221243"/>
          <p:cNvSpPr txBox="1"/>
          <p:nvPr/>
        </p:nvSpPr>
        <p:spPr>
          <a:xfrm>
            <a:off x="2484438" y="4005263"/>
            <a:ext cx="936625" cy="366712"/>
          </a:xfrm>
          <a:prstGeom prst="rect">
            <a:avLst/>
          </a:prstGeom>
          <a:noFill/>
          <a:ln w="12700">
            <a:noFill/>
          </a:ln>
        </p:spPr>
        <p:txBody>
          <a:bodyPr>
            <a:spAutoFit/>
          </a:bodyPr>
          <a:p>
            <a:pPr>
              <a:spcBef>
                <a:spcPct val="50000"/>
              </a:spcBef>
            </a:pPr>
            <a:r>
              <a:rPr lang="en-US" altLang="zh-CN">
                <a:latin typeface="Arial" panose="020B0604020202020204" pitchFamily="34" charset="0"/>
              </a:rPr>
              <a:t>SQRT</a:t>
            </a:r>
            <a:endParaRPr lang="en-US" altLang="zh-CN">
              <a:latin typeface="Arial" panose="020B0604020202020204" pitchFamily="34" charset="0"/>
            </a:endParaRPr>
          </a:p>
        </p:txBody>
      </p:sp>
      <p:sp>
        <p:nvSpPr>
          <p:cNvPr id="221245" name="直接连接符 221244"/>
          <p:cNvSpPr/>
          <p:nvPr/>
        </p:nvSpPr>
        <p:spPr>
          <a:xfrm>
            <a:off x="2916238" y="4437063"/>
            <a:ext cx="0" cy="431800"/>
          </a:xfrm>
          <a:prstGeom prst="line">
            <a:avLst/>
          </a:prstGeom>
          <a:ln w="12700" cap="sq" cmpd="sng">
            <a:solidFill>
              <a:schemeClr val="tx1"/>
            </a:solidFill>
            <a:prstDash val="solid"/>
            <a:headEnd type="none" w="med" len="med"/>
            <a:tailEnd type="none" w="med" len="med"/>
          </a:ln>
        </p:spPr>
      </p:sp>
      <p:sp>
        <p:nvSpPr>
          <p:cNvPr id="221246" name="椭圆 221245"/>
          <p:cNvSpPr/>
          <p:nvPr/>
        </p:nvSpPr>
        <p:spPr>
          <a:xfrm>
            <a:off x="5292725" y="4005263"/>
            <a:ext cx="503238" cy="431800"/>
          </a:xfrm>
          <a:prstGeom prst="ellipse">
            <a:avLst/>
          </a:prstGeom>
          <a:solidFill>
            <a:schemeClr val="accent1"/>
          </a:solidFill>
          <a:ln w="12700" cap="sq" cmpd="sng">
            <a:solidFill>
              <a:schemeClr val="tx1"/>
            </a:solidFill>
            <a:prstDash val="solid"/>
            <a:headEnd type="none" w="med" len="med"/>
            <a:tailEnd type="none" w="med" len="med"/>
          </a:ln>
        </p:spPr>
        <p:txBody>
          <a:bodyPr/>
          <a:p>
            <a:endParaRPr lang="zh-CN" altLang="en-US"/>
          </a:p>
        </p:txBody>
      </p:sp>
      <p:sp>
        <p:nvSpPr>
          <p:cNvPr id="221247" name="文本框 221246"/>
          <p:cNvSpPr txBox="1"/>
          <p:nvPr/>
        </p:nvSpPr>
        <p:spPr>
          <a:xfrm>
            <a:off x="5364163" y="4005263"/>
            <a:ext cx="936625" cy="366712"/>
          </a:xfrm>
          <a:prstGeom prst="rect">
            <a:avLst/>
          </a:prstGeom>
          <a:noFill/>
          <a:ln w="12700">
            <a:noFill/>
          </a:ln>
        </p:spPr>
        <p:txBody>
          <a:bodyPr>
            <a:spAutoFit/>
          </a:bodyPr>
          <a:p>
            <a:pPr>
              <a:spcBef>
                <a:spcPct val="50000"/>
              </a:spcBef>
            </a:pPr>
            <a:r>
              <a:rPr lang="en-US" altLang="zh-CN">
                <a:latin typeface="Arial" panose="020B0604020202020204" pitchFamily="34" charset="0"/>
              </a:rPr>
              <a:t>/</a:t>
            </a:r>
            <a:endParaRPr lang="en-US" altLang="zh-CN">
              <a:latin typeface="Arial" panose="020B0604020202020204" pitchFamily="34" charset="0"/>
            </a:endParaRPr>
          </a:p>
        </p:txBody>
      </p:sp>
      <p:sp>
        <p:nvSpPr>
          <p:cNvPr id="221248" name="直接连接符 221247"/>
          <p:cNvSpPr/>
          <p:nvPr/>
        </p:nvSpPr>
        <p:spPr>
          <a:xfrm flipH="1">
            <a:off x="5148263" y="4365625"/>
            <a:ext cx="215900" cy="503238"/>
          </a:xfrm>
          <a:prstGeom prst="line">
            <a:avLst/>
          </a:prstGeom>
          <a:ln w="12700" cap="sq" cmpd="sng">
            <a:solidFill>
              <a:schemeClr val="tx1"/>
            </a:solidFill>
            <a:prstDash val="solid"/>
            <a:headEnd type="none" w="med" len="med"/>
            <a:tailEnd type="none" w="med" len="med"/>
          </a:ln>
        </p:spPr>
      </p:sp>
      <p:sp>
        <p:nvSpPr>
          <p:cNvPr id="221249" name="直接连接符 221248"/>
          <p:cNvSpPr/>
          <p:nvPr/>
        </p:nvSpPr>
        <p:spPr>
          <a:xfrm>
            <a:off x="5651500" y="4365625"/>
            <a:ext cx="215900" cy="647700"/>
          </a:xfrm>
          <a:prstGeom prst="line">
            <a:avLst/>
          </a:prstGeom>
          <a:ln w="12700" cap="sq" cmpd="sng">
            <a:solidFill>
              <a:schemeClr val="tx1"/>
            </a:solidFill>
            <a:prstDash val="solid"/>
            <a:headEnd type="none" w="med" len="med"/>
            <a:tailEnd type="none" w="med" len="med"/>
          </a:ln>
        </p:spPr>
      </p:sp>
      <p:sp>
        <p:nvSpPr>
          <p:cNvPr id="221250" name="文本框 221249"/>
          <p:cNvSpPr txBox="1"/>
          <p:nvPr/>
        </p:nvSpPr>
        <p:spPr>
          <a:xfrm>
            <a:off x="4932363" y="4868863"/>
            <a:ext cx="504825" cy="366712"/>
          </a:xfrm>
          <a:prstGeom prst="rect">
            <a:avLst/>
          </a:prstGeom>
          <a:noFill/>
          <a:ln w="12700">
            <a:noFill/>
          </a:ln>
        </p:spPr>
        <p:txBody>
          <a:bodyPr>
            <a:spAutoFit/>
          </a:bodyPr>
          <a:p>
            <a:pPr>
              <a:spcBef>
                <a:spcPct val="50000"/>
              </a:spcBef>
            </a:pPr>
            <a:r>
              <a:rPr lang="en-US" altLang="zh-CN">
                <a:latin typeface="Arial" panose="020B0604020202020204" pitchFamily="34" charset="0"/>
              </a:rPr>
              <a:t>A</a:t>
            </a:r>
            <a:endParaRPr lang="en-US" altLang="zh-CN">
              <a:latin typeface="Arial" panose="020B0604020202020204" pitchFamily="34" charset="0"/>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22210" name="标题 222209"/>
          <p:cNvSpPr>
            <a:spLocks noGrp="1" noRot="1"/>
          </p:cNvSpPr>
          <p:nvPr>
            <p:ph type="title"/>
          </p:nvPr>
        </p:nvSpPr>
        <p:spPr/>
        <p:txBody>
          <a:bodyPr anchor="ctr" anchorCtr="0"/>
          <a:p>
            <a:endParaRPr dirty="0"/>
          </a:p>
        </p:txBody>
      </p:sp>
      <p:sp>
        <p:nvSpPr>
          <p:cNvPr id="222211" name="文本占位符 222210"/>
          <p:cNvSpPr>
            <a:spLocks noGrp="1" noRot="1"/>
          </p:cNvSpPr>
          <p:nvPr>
            <p:ph type="body" idx="1"/>
          </p:nvPr>
        </p:nvSpPr>
        <p:spPr/>
        <p:txBody>
          <a:bodyPr/>
          <a:p>
            <a:r>
              <a:rPr lang="en-US" altLang="zh-CN" sz="2400"/>
              <a:t>Next we determine a suite of tests for the population of programs. We have the planetary data in Table 12.3, taken from Urey (1952), which gives a set of data points that the evolving programs must explain.</a:t>
            </a:r>
            <a:endParaRPr lang="en-US" altLang="zh-CN" sz="2400"/>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23246" name="标题 223245"/>
          <p:cNvSpPr>
            <a:spLocks noGrp="1" noRot="1"/>
          </p:cNvSpPr>
          <p:nvPr>
            <p:ph type="title"/>
          </p:nvPr>
        </p:nvSpPr>
        <p:spPr/>
        <p:txBody>
          <a:bodyPr anchor="ctr" anchorCtr="0"/>
          <a:p>
            <a:endParaRPr dirty="0"/>
          </a:p>
        </p:txBody>
      </p:sp>
      <p:graphicFrame>
        <p:nvGraphicFramePr>
          <p:cNvPr id="223254" name="内容占位符 223253"/>
          <p:cNvGraphicFramePr/>
          <p:nvPr>
            <p:ph idx="1"/>
          </p:nvPr>
        </p:nvGraphicFramePr>
        <p:xfrm>
          <a:off x="304800" y="1981200"/>
          <a:ext cx="6715125" cy="2978150"/>
        </p:xfrm>
        <a:graphic>
          <a:graphicData uri="http://schemas.openxmlformats.org/drawingml/2006/table">
            <a:tbl>
              <a:tblPr/>
              <a:tblGrid>
                <a:gridCol w="6715125"/>
              </a:tblGrid>
              <a:tr h="727075">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r>
                        <a:rPr lang="en-US" altLang="zh-CN" sz="2000"/>
                        <a:t>Planet                           A (input)                           P (output)</a:t>
                      </a:r>
                      <a:endParaRPr lang="zh-CN" altLang="en-US" sz="2000"/>
                    </a:p>
                  </a:txBody>
                  <a:tcPr>
                    <a:lnL cap="flat">
                      <a:noFill/>
                    </a:lnL>
                    <a:lnR cap="flat">
                      <a:noFill/>
                    </a:lnR>
                    <a:lnT cap="flat">
                      <a:noFill/>
                    </a:lnT>
                    <a:lnB w="12700" cap="flat" cmpd="sng">
                      <a:solidFill>
                        <a:schemeClr val="tx1"/>
                      </a:solidFill>
                      <a:prstDash val="solid"/>
                      <a:headEnd type="none" w="med" len="med"/>
                      <a:tailEnd type="none" w="med" len="med"/>
                    </a:lnB>
                    <a:lnTlToBr>
                      <a:noFill/>
                    </a:lnTlToBr>
                    <a:lnBlToTr>
                      <a:noFill/>
                    </a:lnBlToTr>
                    <a:noFill/>
                  </a:tcPr>
                </a:tc>
              </a:tr>
              <a:tr h="2251075">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r>
                        <a:rPr lang="en-US" altLang="zh-CN" sz="2000"/>
                        <a:t>Venus                           0.72                                  0.61</a:t>
                      </a:r>
                      <a:endParaRPr lang="en-US" altLang="zh-CN" sz="2000"/>
                    </a:p>
                    <a:p>
                      <a:pPr marL="0" lvl="0" indent="0">
                        <a:buNone/>
                      </a:pPr>
                      <a:r>
                        <a:rPr lang="en-US" altLang="zh-CN" sz="2000"/>
                        <a:t>Earth                            1.0                                    1.0</a:t>
                      </a:r>
                      <a:endParaRPr lang="en-US" altLang="zh-CN" sz="2000"/>
                    </a:p>
                    <a:p>
                      <a:pPr marL="0" lvl="0" indent="0">
                        <a:buNone/>
                      </a:pPr>
                      <a:r>
                        <a:rPr lang="en-US" altLang="zh-CN" sz="2000"/>
                        <a:t>Mars                             1.52                                  1.87</a:t>
                      </a:r>
                      <a:endParaRPr lang="en-US" altLang="zh-CN" sz="2000"/>
                    </a:p>
                    <a:p>
                      <a:pPr marL="0" lvl="0" indent="0">
                        <a:buNone/>
                      </a:pPr>
                      <a:r>
                        <a:rPr lang="en-US" altLang="zh-CN" sz="2000"/>
                        <a:t>Jupiter                          5.2                                    11.9</a:t>
                      </a:r>
                      <a:endParaRPr lang="en-US" altLang="zh-CN" sz="2000"/>
                    </a:p>
                    <a:p>
                      <a:pPr marL="0" lvl="0" indent="0">
                        <a:buNone/>
                      </a:pPr>
                      <a:r>
                        <a:rPr lang="en-US" altLang="zh-CN" sz="2000"/>
                        <a:t>Saturn                          9.53                                   29.4</a:t>
                      </a:r>
                      <a:endParaRPr lang="en-US" altLang="zh-CN" sz="2000"/>
                    </a:p>
                    <a:p>
                      <a:pPr marL="0" lvl="0" indent="0">
                        <a:buNone/>
                      </a:pPr>
                      <a:r>
                        <a:rPr lang="en-US" altLang="zh-CN" sz="2000"/>
                        <a:t>Uranus                         19.1                                   83.5</a:t>
                      </a:r>
                      <a:endParaRPr lang="zh-CN" altLang="en-US" sz="2000"/>
                    </a:p>
                  </a:txBody>
                  <a:tcPr>
                    <a:lnL cap="flat">
                      <a:noFill/>
                    </a:lnL>
                    <a:lnR cap="flat">
                      <a:noFill/>
                    </a:lnR>
                    <a:lnT w="12700" cap="flat" cmpd="sng">
                      <a:solidFill>
                        <a:schemeClr val="tx1"/>
                      </a:solidFill>
                      <a:prstDash val="solid"/>
                      <a:headEnd type="none" w="med" len="med"/>
                      <a:tailEnd type="none" w="med" len="med"/>
                    </a:lnT>
                    <a:lnB cap="flat">
                      <a:noFill/>
                    </a:lnB>
                    <a:lnTlToBr>
                      <a:noFill/>
                    </a:lnTlToBr>
                    <a:lnBlToTr>
                      <a:noFill/>
                    </a:lnBlToTr>
                    <a:noFill/>
                  </a:tcPr>
                </a:tc>
              </a:tr>
            </a:tbl>
          </a:graphicData>
        </a:graphic>
      </p:graphicFrame>
      <p:sp>
        <p:nvSpPr>
          <p:cNvPr id="223255" name="文本框 223254"/>
          <p:cNvSpPr txBox="1"/>
          <p:nvPr/>
        </p:nvSpPr>
        <p:spPr>
          <a:xfrm>
            <a:off x="179388" y="5013325"/>
            <a:ext cx="8640762" cy="1311275"/>
          </a:xfrm>
          <a:prstGeom prst="rect">
            <a:avLst/>
          </a:prstGeom>
          <a:noFill/>
          <a:ln w="12700">
            <a:noFill/>
          </a:ln>
        </p:spPr>
        <p:txBody>
          <a:bodyPr>
            <a:spAutoFit/>
          </a:bodyPr>
          <a:p>
            <a:pPr>
              <a:spcBef>
                <a:spcPct val="50000"/>
              </a:spcBef>
            </a:pPr>
            <a:r>
              <a:rPr lang="en-US" altLang="zh-CN" sz="2000">
                <a:latin typeface="Arial" panose="020B0604020202020204" pitchFamily="34" charset="0"/>
              </a:rPr>
              <a:t>Table 12.3  A set of fitness cases, with planetary data taken from Urey</a:t>
            </a:r>
            <a:endParaRPr lang="en-US" altLang="zh-CN" sz="2000">
              <a:latin typeface="Arial" panose="020B0604020202020204" pitchFamily="34" charset="0"/>
            </a:endParaRPr>
          </a:p>
          <a:p>
            <a:pPr>
              <a:spcBef>
                <a:spcPct val="50000"/>
              </a:spcBef>
            </a:pPr>
            <a:r>
              <a:rPr lang="en-US" altLang="zh-CN" sz="2000">
                <a:latin typeface="Arial" panose="020B0604020202020204" pitchFamily="34" charset="0"/>
              </a:rPr>
              <a:t>                  (1952). A is Earth s semi-major axis of orbit and P is in units of </a:t>
            </a:r>
            <a:endParaRPr lang="en-US" altLang="zh-CN" sz="2000">
              <a:latin typeface="Arial" panose="020B0604020202020204" pitchFamily="34" charset="0"/>
            </a:endParaRPr>
          </a:p>
          <a:p>
            <a:pPr>
              <a:spcBef>
                <a:spcPct val="50000"/>
              </a:spcBef>
            </a:pPr>
            <a:r>
              <a:rPr lang="en-US" altLang="zh-CN" sz="2000">
                <a:latin typeface="Arial" panose="020B0604020202020204" pitchFamily="34" charset="0"/>
              </a:rPr>
              <a:t>                  earth-years.</a:t>
            </a:r>
            <a:endParaRPr lang="en-US" altLang="zh-CN" sz="2000">
              <a:latin typeface="Arial" panose="020B0604020202020204" pitchFamily="34" charset="0"/>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25282" name="标题 225281"/>
          <p:cNvSpPr>
            <a:spLocks noGrp="1" noRot="1"/>
          </p:cNvSpPr>
          <p:nvPr>
            <p:ph type="title"/>
          </p:nvPr>
        </p:nvSpPr>
        <p:spPr/>
        <p:txBody>
          <a:bodyPr anchor="ctr" anchorCtr="0"/>
          <a:p>
            <a:endParaRPr dirty="0"/>
          </a:p>
        </p:txBody>
      </p:sp>
      <p:sp>
        <p:nvSpPr>
          <p:cNvPr id="225283" name="文本占位符 225282"/>
          <p:cNvSpPr>
            <a:spLocks noGrp="1" noRot="1"/>
          </p:cNvSpPr>
          <p:nvPr>
            <p:ph type="body" idx="1"/>
          </p:nvPr>
        </p:nvSpPr>
        <p:spPr/>
        <p:txBody>
          <a:bodyPr/>
          <a:p>
            <a:r>
              <a:rPr lang="en-US" altLang="zh-CN" sz="2400"/>
              <a:t>Since the fitness measure is a function of the data points we want to explain, we define fitness as the number of outputs of the program that come within 20 per cent of the correct output values. We use this definition to create the fitness measures of the three programs of Figure 12.8.</a:t>
            </a:r>
            <a:endParaRPr lang="en-US" altLang="zh-CN" sz="2400"/>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26306" name="标题 226305"/>
          <p:cNvSpPr>
            <a:spLocks noGrp="1" noRot="1"/>
          </p:cNvSpPr>
          <p:nvPr>
            <p:ph type="title"/>
          </p:nvPr>
        </p:nvSpPr>
        <p:spPr/>
        <p:txBody>
          <a:bodyPr anchor="ctr" anchorCtr="0"/>
          <a:p>
            <a:r>
              <a:rPr lang="en-US" altLang="zh-CN" sz="3200"/>
              <a:t>12.3  Artificial Life and Society-Based Learning</a:t>
            </a:r>
            <a:endParaRPr lang="en-US" altLang="zh-CN" sz="3200"/>
          </a:p>
        </p:txBody>
      </p:sp>
      <p:sp>
        <p:nvSpPr>
          <p:cNvPr id="226307" name="文本占位符 226306"/>
          <p:cNvSpPr>
            <a:spLocks noGrp="1" noRot="1"/>
          </p:cNvSpPr>
          <p:nvPr>
            <p:ph type="body" idx="1"/>
          </p:nvPr>
        </p:nvSpPr>
        <p:spPr>
          <a:xfrm>
            <a:off x="304800" y="1981200"/>
            <a:ext cx="8540750" cy="4876800"/>
          </a:xfrm>
        </p:spPr>
        <p:txBody>
          <a:bodyPr/>
          <a:p>
            <a:r>
              <a:rPr lang="en-US" altLang="zh-CN" sz="2400"/>
              <a:t>The Game of Life is a simple example of a model of computation called cellular automata (CA).</a:t>
            </a:r>
            <a:endParaRPr lang="en-US" altLang="zh-CN" sz="2400"/>
          </a:p>
          <a:p>
            <a:r>
              <a:rPr lang="en-US" altLang="zh-CN" sz="2400"/>
              <a:t>D E F I N I T I O N</a:t>
            </a:r>
            <a:endParaRPr lang="en-US" altLang="zh-CN" sz="2400"/>
          </a:p>
          <a:p>
            <a:pPr>
              <a:buNone/>
            </a:pPr>
            <a:r>
              <a:rPr lang="en-US" altLang="zh-CN" sz="2400"/>
              <a:t>         FINITE-STATE MACHINE or CELLULAR AUTOMATON</a:t>
            </a:r>
            <a:endParaRPr lang="en-US" altLang="zh-CN" sz="2400"/>
          </a:p>
          <a:p>
            <a:pPr>
              <a:buNone/>
            </a:pPr>
            <a:endParaRPr lang="en-US" altLang="zh-CN" sz="2400"/>
          </a:p>
          <a:p>
            <a:pPr>
              <a:buNone/>
            </a:pPr>
            <a:r>
              <a:rPr lang="en-US" altLang="zh-CN" sz="2400"/>
              <a:t>         1. A set I called the input alphabet.</a:t>
            </a:r>
            <a:endParaRPr lang="en-US" altLang="zh-CN" sz="2400"/>
          </a:p>
          <a:p>
            <a:pPr>
              <a:buNone/>
            </a:pPr>
            <a:r>
              <a:rPr lang="en-US" altLang="zh-CN" sz="2400"/>
              <a:t>         2. A set S of states that the automaton can be in.</a:t>
            </a:r>
            <a:endParaRPr lang="en-US" altLang="zh-CN" sz="2400"/>
          </a:p>
          <a:p>
            <a:pPr>
              <a:buNone/>
            </a:pPr>
            <a:r>
              <a:rPr lang="en-US" altLang="zh-CN" sz="2400"/>
              <a:t>         3. A designated state s0, the initial state.</a:t>
            </a:r>
            <a:endParaRPr lang="en-US" altLang="zh-CN" sz="2400"/>
          </a:p>
          <a:p>
            <a:pPr>
              <a:buNone/>
            </a:pPr>
            <a:r>
              <a:rPr lang="en-US" altLang="zh-CN" sz="2400"/>
              <a:t>         4. A next state function N: S x I </a:t>
            </a:r>
            <a:r>
              <a:rPr lang="en-US" altLang="zh-CN" sz="2400">
                <a:sym typeface="Wingdings" panose="05000000000000000000" pitchFamily="2" charset="2"/>
              </a:rPr>
              <a:t> S, that assigns a next</a:t>
            </a:r>
            <a:endParaRPr lang="en-US" altLang="zh-CN" sz="2400">
              <a:sym typeface="Wingdings" panose="05000000000000000000" pitchFamily="2" charset="2"/>
            </a:endParaRPr>
          </a:p>
          <a:p>
            <a:pPr>
              <a:buNone/>
            </a:pPr>
            <a:r>
              <a:rPr lang="en-US" altLang="zh-CN" sz="2400">
                <a:sym typeface="Wingdings" panose="05000000000000000000" pitchFamily="2" charset="2"/>
              </a:rPr>
              <a:t>            state to each ordered pair consisting of a current state</a:t>
            </a:r>
            <a:endParaRPr lang="en-US" altLang="zh-CN" sz="2400">
              <a:sym typeface="Wingdings" panose="05000000000000000000" pitchFamily="2" charset="2"/>
            </a:endParaRPr>
          </a:p>
          <a:p>
            <a:pPr>
              <a:buNone/>
            </a:pPr>
            <a:r>
              <a:rPr lang="en-US" altLang="zh-CN" sz="2400">
                <a:sym typeface="Wingdings" panose="05000000000000000000" pitchFamily="2" charset="2"/>
              </a:rPr>
              <a:t>            and a current input.</a:t>
            </a:r>
            <a:endParaRPr lang="en-US" altLang="zh-CN" sz="2400">
              <a:sym typeface="Wingdings" panose="05000000000000000000" pitchFamily="2" charset="2"/>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27330" name="标题 227329"/>
          <p:cNvSpPr>
            <a:spLocks noGrp="1" noRot="1"/>
          </p:cNvSpPr>
          <p:nvPr>
            <p:ph type="title"/>
          </p:nvPr>
        </p:nvSpPr>
        <p:spPr/>
        <p:txBody>
          <a:bodyPr anchor="ctr" anchorCtr="0"/>
          <a:p>
            <a:endParaRPr dirty="0"/>
          </a:p>
        </p:txBody>
      </p:sp>
      <p:sp>
        <p:nvSpPr>
          <p:cNvPr id="227331" name="文本占位符 227330"/>
          <p:cNvSpPr>
            <a:spLocks noGrp="1" noRot="1"/>
          </p:cNvSpPr>
          <p:nvPr>
            <p:ph type="body" idx="1"/>
          </p:nvPr>
        </p:nvSpPr>
        <p:spPr/>
        <p:txBody>
          <a:bodyPr/>
          <a:p>
            <a:r>
              <a:rPr lang="en-US" altLang="zh-CN" sz="2400"/>
              <a:t>The cellular automata makes the input to the present state a function of its “neighbor” states. Thus, the state at time (t+1) is a function of its present state and the state of its neighbors at time t.</a:t>
            </a:r>
            <a:endParaRPr lang="en-US" altLang="zh-CN" sz="2400"/>
          </a:p>
          <a:p>
            <a:r>
              <a:rPr lang="en-US" altLang="zh-CN" sz="2400"/>
              <a:t>Because the output of all states of a system is a function of their neighboring states, we can describe the evolution of a set of neighboring FSMs as society-based adaptation and learning</a:t>
            </a:r>
            <a:endParaRPr lang="en-US" altLang="zh-CN" sz="2400"/>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28354" name="标题 228353"/>
          <p:cNvSpPr>
            <a:spLocks noGrp="1" noRot="1"/>
          </p:cNvSpPr>
          <p:nvPr>
            <p:ph type="title"/>
          </p:nvPr>
        </p:nvSpPr>
        <p:spPr/>
        <p:txBody>
          <a:bodyPr anchor="ctr" anchorCtr="0"/>
          <a:p>
            <a:r>
              <a:rPr lang="en-US" altLang="zh-CN" sz="2800"/>
              <a:t>12.3.1  The “Game of Life”</a:t>
            </a:r>
            <a:endParaRPr lang="en-US" altLang="zh-CN" sz="2800"/>
          </a:p>
        </p:txBody>
      </p:sp>
      <p:sp>
        <p:nvSpPr>
          <p:cNvPr id="228355" name="文本占位符 228354"/>
          <p:cNvSpPr>
            <a:spLocks noGrp="1" noRot="1"/>
          </p:cNvSpPr>
          <p:nvPr>
            <p:ph type="body" idx="1"/>
          </p:nvPr>
        </p:nvSpPr>
        <p:spPr>
          <a:xfrm>
            <a:off x="304800" y="1981200"/>
            <a:ext cx="8540750" cy="4876800"/>
          </a:xfrm>
        </p:spPr>
        <p:txBody>
          <a:bodyPr/>
          <a:p>
            <a:r>
              <a:rPr lang="en-US" altLang="zh-CN" sz="2400"/>
              <a:t>Consider the simple two-dimensional grid or game board of Figure 12.9. Here we have one square “occupied” – having bit value 1 – in black, with its eight nearest neighbors indicated by gray shading. The board is transformed over time periods, where the state of each square at time t+1 is a function of its state and the state of these indicated nearest neighbors at time t. Three simple rules can drive evolution in the game: First, if any square, occupied or not, has exactly three of its nearest neighbors occupied, it will be occupied at the next time period. Second, if any occupied square has exactly two of its nearest neighbors occupied, it will be occupied in the next time period.</a:t>
            </a:r>
            <a:endParaRPr lang="en-US" altLang="zh-CN" sz="2400"/>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29378" name="标题 229377"/>
          <p:cNvSpPr>
            <a:spLocks noGrp="1" noRot="1"/>
          </p:cNvSpPr>
          <p:nvPr>
            <p:ph type="title"/>
          </p:nvPr>
        </p:nvSpPr>
        <p:spPr/>
        <p:txBody>
          <a:bodyPr anchor="ctr" anchorCtr="0"/>
          <a:p>
            <a:endParaRPr dirty="0"/>
          </a:p>
        </p:txBody>
      </p:sp>
      <p:sp>
        <p:nvSpPr>
          <p:cNvPr id="229379" name="文本占位符 229378"/>
          <p:cNvSpPr>
            <a:spLocks noGrp="1" noRot="1"/>
          </p:cNvSpPr>
          <p:nvPr>
            <p:ph type="body" idx="1"/>
          </p:nvPr>
        </p:nvSpPr>
        <p:spPr>
          <a:xfrm>
            <a:off x="250825" y="1844675"/>
            <a:ext cx="8540750" cy="942975"/>
          </a:xfrm>
        </p:spPr>
        <p:txBody>
          <a:bodyPr/>
          <a:p>
            <a:r>
              <a:rPr lang="en-US" altLang="zh-CN" sz="2400"/>
              <a:t>Finally, for all other situations the square will not be occupied at the next time period</a:t>
            </a:r>
            <a:endParaRPr lang="en-US" altLang="zh-CN" sz="2400"/>
          </a:p>
        </p:txBody>
      </p:sp>
      <p:grpSp>
        <p:nvGrpSpPr>
          <p:cNvPr id="229405" name="组合 229404"/>
          <p:cNvGrpSpPr/>
          <p:nvPr/>
        </p:nvGrpSpPr>
        <p:grpSpPr>
          <a:xfrm>
            <a:off x="2051050" y="2852738"/>
            <a:ext cx="2879725" cy="2735262"/>
            <a:chOff x="1111" y="1344"/>
            <a:chExt cx="1814" cy="1723"/>
          </a:xfrm>
        </p:grpSpPr>
        <p:grpSp>
          <p:nvGrpSpPr>
            <p:cNvPr id="229402" name="组合 229401"/>
            <p:cNvGrpSpPr/>
            <p:nvPr/>
          </p:nvGrpSpPr>
          <p:grpSpPr>
            <a:xfrm>
              <a:off x="1111" y="1344"/>
              <a:ext cx="1814" cy="1723"/>
              <a:chOff x="1111" y="1344"/>
              <a:chExt cx="1814" cy="1723"/>
            </a:xfrm>
          </p:grpSpPr>
          <p:sp>
            <p:nvSpPr>
              <p:cNvPr id="229380" name="矩形 229379"/>
              <p:cNvSpPr/>
              <p:nvPr/>
            </p:nvSpPr>
            <p:spPr>
              <a:xfrm>
                <a:off x="1111" y="1344"/>
                <a:ext cx="1814" cy="1723"/>
              </a:xfrm>
              <a:prstGeom prst="rect">
                <a:avLst/>
              </a:prstGeom>
              <a:solidFill>
                <a:schemeClr val="accent1"/>
              </a:solidFill>
              <a:ln w="12700" cap="sq" cmpd="sng">
                <a:solidFill>
                  <a:schemeClr val="tx1"/>
                </a:solidFill>
                <a:prstDash val="solid"/>
                <a:miter/>
                <a:headEnd type="none" w="med" len="med"/>
                <a:tailEnd type="none" w="med" len="med"/>
              </a:ln>
            </p:spPr>
            <p:txBody>
              <a:bodyPr/>
              <a:p>
                <a:endParaRPr lang="zh-CN" altLang="en-US"/>
              </a:p>
            </p:txBody>
          </p:sp>
          <p:sp>
            <p:nvSpPr>
              <p:cNvPr id="229381" name="直接连接符 229380"/>
              <p:cNvSpPr/>
              <p:nvPr/>
            </p:nvSpPr>
            <p:spPr>
              <a:xfrm>
                <a:off x="1111" y="1706"/>
                <a:ext cx="1814" cy="0"/>
              </a:xfrm>
              <a:prstGeom prst="line">
                <a:avLst/>
              </a:prstGeom>
              <a:ln w="12700" cap="sq" cmpd="sng">
                <a:solidFill>
                  <a:schemeClr val="tx1"/>
                </a:solidFill>
                <a:prstDash val="solid"/>
                <a:headEnd type="none" w="med" len="med"/>
                <a:tailEnd type="none" w="med" len="med"/>
              </a:ln>
            </p:spPr>
          </p:sp>
          <p:sp>
            <p:nvSpPr>
              <p:cNvPr id="229382" name="直接连接符 229381"/>
              <p:cNvSpPr/>
              <p:nvPr/>
            </p:nvSpPr>
            <p:spPr>
              <a:xfrm>
                <a:off x="1111" y="2024"/>
                <a:ext cx="1814" cy="0"/>
              </a:xfrm>
              <a:prstGeom prst="line">
                <a:avLst/>
              </a:prstGeom>
              <a:ln w="12700" cap="sq" cmpd="sng">
                <a:solidFill>
                  <a:schemeClr val="tx1"/>
                </a:solidFill>
                <a:prstDash val="solid"/>
                <a:headEnd type="none" w="med" len="med"/>
                <a:tailEnd type="none" w="med" len="med"/>
              </a:ln>
            </p:spPr>
          </p:sp>
          <p:sp>
            <p:nvSpPr>
              <p:cNvPr id="229383" name="直接连接符 229382"/>
              <p:cNvSpPr/>
              <p:nvPr/>
            </p:nvSpPr>
            <p:spPr>
              <a:xfrm>
                <a:off x="1111" y="2387"/>
                <a:ext cx="1814" cy="0"/>
              </a:xfrm>
              <a:prstGeom prst="line">
                <a:avLst/>
              </a:prstGeom>
              <a:ln w="12700" cap="sq" cmpd="sng">
                <a:solidFill>
                  <a:schemeClr val="tx1"/>
                </a:solidFill>
                <a:prstDash val="solid"/>
                <a:headEnd type="none" w="med" len="med"/>
                <a:tailEnd type="none" w="med" len="med"/>
              </a:ln>
            </p:spPr>
          </p:sp>
          <p:sp>
            <p:nvSpPr>
              <p:cNvPr id="229384" name="直接连接符 229383"/>
              <p:cNvSpPr/>
              <p:nvPr/>
            </p:nvSpPr>
            <p:spPr>
              <a:xfrm>
                <a:off x="1111" y="2750"/>
                <a:ext cx="1814" cy="0"/>
              </a:xfrm>
              <a:prstGeom prst="line">
                <a:avLst/>
              </a:prstGeom>
              <a:ln w="12700" cap="sq" cmpd="sng">
                <a:solidFill>
                  <a:schemeClr val="tx1"/>
                </a:solidFill>
                <a:prstDash val="solid"/>
                <a:headEnd type="none" w="med" len="med"/>
                <a:tailEnd type="none" w="med" len="med"/>
              </a:ln>
            </p:spPr>
          </p:sp>
          <p:sp>
            <p:nvSpPr>
              <p:cNvPr id="229385" name="直接连接符 229384"/>
              <p:cNvSpPr/>
              <p:nvPr/>
            </p:nvSpPr>
            <p:spPr>
              <a:xfrm>
                <a:off x="1474" y="1344"/>
                <a:ext cx="0" cy="1723"/>
              </a:xfrm>
              <a:prstGeom prst="line">
                <a:avLst/>
              </a:prstGeom>
              <a:ln w="12700" cap="sq" cmpd="sng">
                <a:solidFill>
                  <a:schemeClr val="tx1"/>
                </a:solidFill>
                <a:prstDash val="solid"/>
                <a:headEnd type="none" w="med" len="med"/>
                <a:tailEnd type="none" w="med" len="med"/>
              </a:ln>
            </p:spPr>
          </p:sp>
          <p:sp>
            <p:nvSpPr>
              <p:cNvPr id="229386" name="直接连接符 229385"/>
              <p:cNvSpPr/>
              <p:nvPr/>
            </p:nvSpPr>
            <p:spPr>
              <a:xfrm>
                <a:off x="1837" y="1344"/>
                <a:ext cx="0" cy="1723"/>
              </a:xfrm>
              <a:prstGeom prst="line">
                <a:avLst/>
              </a:prstGeom>
              <a:ln w="12700" cap="sq" cmpd="sng">
                <a:solidFill>
                  <a:schemeClr val="tx1"/>
                </a:solidFill>
                <a:prstDash val="solid"/>
                <a:headEnd type="none" w="med" len="med"/>
                <a:tailEnd type="none" w="med" len="med"/>
              </a:ln>
            </p:spPr>
          </p:sp>
          <p:sp>
            <p:nvSpPr>
              <p:cNvPr id="229387" name="直接连接符 229386"/>
              <p:cNvSpPr/>
              <p:nvPr/>
            </p:nvSpPr>
            <p:spPr>
              <a:xfrm>
                <a:off x="2200" y="1344"/>
                <a:ext cx="0" cy="1723"/>
              </a:xfrm>
              <a:prstGeom prst="line">
                <a:avLst/>
              </a:prstGeom>
              <a:ln w="12700" cap="sq" cmpd="sng">
                <a:solidFill>
                  <a:schemeClr val="tx1"/>
                </a:solidFill>
                <a:prstDash val="solid"/>
                <a:headEnd type="none" w="med" len="med"/>
                <a:tailEnd type="none" w="med" len="med"/>
              </a:ln>
            </p:spPr>
          </p:sp>
          <p:sp>
            <p:nvSpPr>
              <p:cNvPr id="229388" name="直接连接符 229387"/>
              <p:cNvSpPr/>
              <p:nvPr/>
            </p:nvSpPr>
            <p:spPr>
              <a:xfrm>
                <a:off x="2562" y="1344"/>
                <a:ext cx="0" cy="1723"/>
              </a:xfrm>
              <a:prstGeom prst="line">
                <a:avLst/>
              </a:prstGeom>
              <a:ln w="12700" cap="sq" cmpd="sng">
                <a:solidFill>
                  <a:schemeClr val="tx1"/>
                </a:solidFill>
                <a:prstDash val="solid"/>
                <a:headEnd type="none" w="med" len="med"/>
                <a:tailEnd type="none" w="med" len="med"/>
              </a:ln>
            </p:spPr>
          </p:sp>
          <p:sp>
            <p:nvSpPr>
              <p:cNvPr id="229389" name="直接连接符 229388"/>
              <p:cNvSpPr/>
              <p:nvPr/>
            </p:nvSpPr>
            <p:spPr>
              <a:xfrm>
                <a:off x="1565" y="1706"/>
                <a:ext cx="997" cy="953"/>
              </a:xfrm>
              <a:prstGeom prst="line">
                <a:avLst/>
              </a:prstGeom>
              <a:ln w="12700" cap="sq" cmpd="sng">
                <a:solidFill>
                  <a:schemeClr val="tx1"/>
                </a:solidFill>
                <a:prstDash val="solid"/>
                <a:headEnd type="none" w="med" len="med"/>
                <a:tailEnd type="none" w="med" len="med"/>
              </a:ln>
            </p:spPr>
          </p:sp>
          <p:sp>
            <p:nvSpPr>
              <p:cNvPr id="229390" name="直接连接符 229389"/>
              <p:cNvSpPr/>
              <p:nvPr/>
            </p:nvSpPr>
            <p:spPr>
              <a:xfrm>
                <a:off x="1746" y="1706"/>
                <a:ext cx="816" cy="817"/>
              </a:xfrm>
              <a:prstGeom prst="line">
                <a:avLst/>
              </a:prstGeom>
              <a:ln w="12700" cap="sq" cmpd="sng">
                <a:solidFill>
                  <a:schemeClr val="tx1"/>
                </a:solidFill>
                <a:prstDash val="solid"/>
                <a:headEnd type="none" w="med" len="med"/>
                <a:tailEnd type="none" w="med" len="med"/>
              </a:ln>
            </p:spPr>
          </p:sp>
          <p:sp>
            <p:nvSpPr>
              <p:cNvPr id="229391" name="直接连接符 229390"/>
              <p:cNvSpPr/>
              <p:nvPr/>
            </p:nvSpPr>
            <p:spPr>
              <a:xfrm>
                <a:off x="1927" y="1706"/>
                <a:ext cx="635" cy="635"/>
              </a:xfrm>
              <a:prstGeom prst="line">
                <a:avLst/>
              </a:prstGeom>
              <a:ln w="12700" cap="sq" cmpd="sng">
                <a:solidFill>
                  <a:schemeClr val="tx1"/>
                </a:solidFill>
                <a:prstDash val="solid"/>
                <a:headEnd type="none" w="med" len="med"/>
                <a:tailEnd type="none" w="med" len="med"/>
              </a:ln>
            </p:spPr>
          </p:sp>
          <p:sp>
            <p:nvSpPr>
              <p:cNvPr id="229392" name="直接连接符 229391"/>
              <p:cNvSpPr/>
              <p:nvPr/>
            </p:nvSpPr>
            <p:spPr>
              <a:xfrm>
                <a:off x="2109" y="1706"/>
                <a:ext cx="453" cy="454"/>
              </a:xfrm>
              <a:prstGeom prst="line">
                <a:avLst/>
              </a:prstGeom>
              <a:ln w="12700" cap="sq" cmpd="sng">
                <a:solidFill>
                  <a:schemeClr val="tx1"/>
                </a:solidFill>
                <a:prstDash val="solid"/>
                <a:headEnd type="none" w="med" len="med"/>
                <a:tailEnd type="none" w="med" len="med"/>
              </a:ln>
            </p:spPr>
          </p:sp>
          <p:sp>
            <p:nvSpPr>
              <p:cNvPr id="229393" name="直接连接符 229392"/>
              <p:cNvSpPr/>
              <p:nvPr/>
            </p:nvSpPr>
            <p:spPr>
              <a:xfrm>
                <a:off x="2245" y="1706"/>
                <a:ext cx="317" cy="318"/>
              </a:xfrm>
              <a:prstGeom prst="line">
                <a:avLst/>
              </a:prstGeom>
              <a:ln w="12700" cap="sq" cmpd="sng">
                <a:solidFill>
                  <a:schemeClr val="tx1"/>
                </a:solidFill>
                <a:prstDash val="solid"/>
                <a:headEnd type="none" w="med" len="med"/>
                <a:tailEnd type="none" w="med" len="med"/>
              </a:ln>
            </p:spPr>
          </p:sp>
          <p:sp>
            <p:nvSpPr>
              <p:cNvPr id="229394" name="直接连接符 229393"/>
              <p:cNvSpPr/>
              <p:nvPr/>
            </p:nvSpPr>
            <p:spPr>
              <a:xfrm>
                <a:off x="2426" y="1706"/>
                <a:ext cx="136" cy="136"/>
              </a:xfrm>
              <a:prstGeom prst="line">
                <a:avLst/>
              </a:prstGeom>
              <a:ln w="12700" cap="sq" cmpd="sng">
                <a:solidFill>
                  <a:schemeClr val="tx1"/>
                </a:solidFill>
                <a:prstDash val="solid"/>
                <a:headEnd type="none" w="med" len="med"/>
                <a:tailEnd type="none" w="med" len="med"/>
              </a:ln>
            </p:spPr>
          </p:sp>
          <p:sp>
            <p:nvSpPr>
              <p:cNvPr id="229395" name="直接连接符 229394"/>
              <p:cNvSpPr/>
              <p:nvPr/>
            </p:nvSpPr>
            <p:spPr>
              <a:xfrm>
                <a:off x="1474" y="1797"/>
                <a:ext cx="998" cy="953"/>
              </a:xfrm>
              <a:prstGeom prst="line">
                <a:avLst/>
              </a:prstGeom>
              <a:ln w="12700" cap="sq" cmpd="sng">
                <a:solidFill>
                  <a:schemeClr val="tx1"/>
                </a:solidFill>
                <a:prstDash val="solid"/>
                <a:headEnd type="none" w="med" len="med"/>
                <a:tailEnd type="none" w="med" len="med"/>
              </a:ln>
            </p:spPr>
          </p:sp>
          <p:sp>
            <p:nvSpPr>
              <p:cNvPr id="229396" name="直接连接符 229395"/>
              <p:cNvSpPr/>
              <p:nvPr/>
            </p:nvSpPr>
            <p:spPr>
              <a:xfrm>
                <a:off x="1474" y="1979"/>
                <a:ext cx="816" cy="771"/>
              </a:xfrm>
              <a:prstGeom prst="line">
                <a:avLst/>
              </a:prstGeom>
              <a:ln w="12700" cap="sq" cmpd="sng">
                <a:solidFill>
                  <a:schemeClr val="tx1"/>
                </a:solidFill>
                <a:prstDash val="solid"/>
                <a:headEnd type="none" w="med" len="med"/>
                <a:tailEnd type="none" w="med" len="med"/>
              </a:ln>
            </p:spPr>
          </p:sp>
          <p:sp>
            <p:nvSpPr>
              <p:cNvPr id="229397" name="直接连接符 229396"/>
              <p:cNvSpPr/>
              <p:nvPr/>
            </p:nvSpPr>
            <p:spPr>
              <a:xfrm>
                <a:off x="1474" y="2115"/>
                <a:ext cx="680" cy="635"/>
              </a:xfrm>
              <a:prstGeom prst="line">
                <a:avLst/>
              </a:prstGeom>
              <a:ln w="12700" cap="sq" cmpd="sng">
                <a:solidFill>
                  <a:schemeClr val="tx1"/>
                </a:solidFill>
                <a:prstDash val="solid"/>
                <a:headEnd type="none" w="med" len="med"/>
                <a:tailEnd type="none" w="med" len="med"/>
              </a:ln>
            </p:spPr>
          </p:sp>
          <p:sp>
            <p:nvSpPr>
              <p:cNvPr id="229398" name="直接连接符 229397"/>
              <p:cNvSpPr/>
              <p:nvPr/>
            </p:nvSpPr>
            <p:spPr>
              <a:xfrm>
                <a:off x="1474" y="2251"/>
                <a:ext cx="544" cy="499"/>
              </a:xfrm>
              <a:prstGeom prst="line">
                <a:avLst/>
              </a:prstGeom>
              <a:ln w="12700" cap="sq" cmpd="sng">
                <a:solidFill>
                  <a:schemeClr val="tx1"/>
                </a:solidFill>
                <a:prstDash val="solid"/>
                <a:headEnd type="none" w="med" len="med"/>
                <a:tailEnd type="none" w="med" len="med"/>
              </a:ln>
            </p:spPr>
          </p:sp>
          <p:sp>
            <p:nvSpPr>
              <p:cNvPr id="229399" name="直接连接符 229398"/>
              <p:cNvSpPr/>
              <p:nvPr/>
            </p:nvSpPr>
            <p:spPr>
              <a:xfrm>
                <a:off x="1474" y="2432"/>
                <a:ext cx="317" cy="318"/>
              </a:xfrm>
              <a:prstGeom prst="line">
                <a:avLst/>
              </a:prstGeom>
              <a:ln w="12700" cap="sq" cmpd="sng">
                <a:solidFill>
                  <a:schemeClr val="tx1"/>
                </a:solidFill>
                <a:prstDash val="solid"/>
                <a:headEnd type="none" w="med" len="med"/>
                <a:tailEnd type="none" w="med" len="med"/>
              </a:ln>
            </p:spPr>
          </p:sp>
          <p:sp>
            <p:nvSpPr>
              <p:cNvPr id="229400" name="直接连接符 229399"/>
              <p:cNvSpPr/>
              <p:nvPr/>
            </p:nvSpPr>
            <p:spPr>
              <a:xfrm>
                <a:off x="1474" y="2568"/>
                <a:ext cx="181" cy="182"/>
              </a:xfrm>
              <a:prstGeom prst="line">
                <a:avLst/>
              </a:prstGeom>
              <a:ln w="12700" cap="sq" cmpd="sng">
                <a:solidFill>
                  <a:schemeClr val="tx1"/>
                </a:solidFill>
                <a:prstDash val="solid"/>
                <a:headEnd type="none" w="med" len="med"/>
                <a:tailEnd type="none" w="med" len="med"/>
              </a:ln>
            </p:spPr>
          </p:sp>
          <p:sp>
            <p:nvSpPr>
              <p:cNvPr id="229401" name="直接连接符 229400"/>
              <p:cNvSpPr/>
              <p:nvPr/>
            </p:nvSpPr>
            <p:spPr>
              <a:xfrm>
                <a:off x="1474" y="2704"/>
                <a:ext cx="45" cy="46"/>
              </a:xfrm>
              <a:prstGeom prst="line">
                <a:avLst/>
              </a:prstGeom>
              <a:ln w="12700" cap="sq" cmpd="sng">
                <a:solidFill>
                  <a:schemeClr val="tx1"/>
                </a:solidFill>
                <a:prstDash val="solid"/>
                <a:headEnd type="none" w="med" len="med"/>
                <a:tailEnd type="none" w="med" len="med"/>
              </a:ln>
            </p:spPr>
          </p:sp>
        </p:grpSp>
        <p:sp>
          <p:nvSpPr>
            <p:cNvPr id="229404" name="矩形 229403"/>
            <p:cNvSpPr/>
            <p:nvPr/>
          </p:nvSpPr>
          <p:spPr>
            <a:xfrm>
              <a:off x="1837" y="2024"/>
              <a:ext cx="363" cy="363"/>
            </a:xfrm>
            <a:prstGeom prst="rect">
              <a:avLst/>
            </a:prstGeom>
            <a:solidFill>
              <a:srgbClr val="000000"/>
            </a:solidFill>
            <a:ln w="12700" cap="sq" cmpd="sng">
              <a:solidFill>
                <a:srgbClr val="000000"/>
              </a:solidFill>
              <a:prstDash val="solid"/>
              <a:miter/>
              <a:headEnd type="none" w="med" len="med"/>
              <a:tailEnd type="none" w="med" len="med"/>
            </a:ln>
          </p:spPr>
          <p:txBody>
            <a:bodyPr/>
            <a:p>
              <a:endParaRPr lang="zh-CN" altLang="en-US"/>
            </a:p>
          </p:txBody>
        </p:sp>
      </p:grpSp>
      <p:sp>
        <p:nvSpPr>
          <p:cNvPr id="229406" name="文本框 229405"/>
          <p:cNvSpPr txBox="1"/>
          <p:nvPr/>
        </p:nvSpPr>
        <p:spPr>
          <a:xfrm>
            <a:off x="539750" y="5734050"/>
            <a:ext cx="8135938" cy="854075"/>
          </a:xfrm>
          <a:prstGeom prst="rect">
            <a:avLst/>
          </a:prstGeom>
          <a:noFill/>
          <a:ln w="12700">
            <a:noFill/>
          </a:ln>
        </p:spPr>
        <p:txBody>
          <a:bodyPr>
            <a:spAutoFit/>
          </a:bodyPr>
          <a:p>
            <a:pPr>
              <a:spcBef>
                <a:spcPct val="50000"/>
              </a:spcBef>
            </a:pPr>
            <a:r>
              <a:rPr lang="en-US" altLang="zh-CN" sz="2000">
                <a:latin typeface="Arial" panose="020B0604020202020204" pitchFamily="34" charset="0"/>
              </a:rPr>
              <a:t>Figure 12.9   The shaded region indicates the set of neighbors for the</a:t>
            </a:r>
            <a:endParaRPr lang="en-US" altLang="zh-CN" sz="2000">
              <a:latin typeface="Arial" panose="020B0604020202020204" pitchFamily="34" charset="0"/>
            </a:endParaRPr>
          </a:p>
          <a:p>
            <a:pPr>
              <a:spcBef>
                <a:spcPct val="50000"/>
              </a:spcBef>
            </a:pPr>
            <a:r>
              <a:rPr lang="en-US" altLang="zh-CN" sz="2000">
                <a:latin typeface="Arial" panose="020B0604020202020204" pitchFamily="34" charset="0"/>
              </a:rPr>
              <a:t>                      </a:t>
            </a:r>
            <a:r>
              <a:rPr lang="en-US" altLang="zh-CN">
                <a:latin typeface="Arial" panose="020B0604020202020204" pitchFamily="34" charset="0"/>
              </a:rPr>
              <a:t>game of  life</a:t>
            </a:r>
            <a:endParaRPr lang="en-US" altLang="zh-CN" sz="2000">
              <a:latin typeface="Arial" panose="020B0604020202020204" pitchFamily="34"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7458" name="标题 147457"/>
          <p:cNvSpPr>
            <a:spLocks noGrp="1" noRot="1"/>
          </p:cNvSpPr>
          <p:nvPr>
            <p:ph type="title"/>
          </p:nvPr>
        </p:nvSpPr>
        <p:spPr/>
        <p:txBody>
          <a:bodyPr anchor="ctr" anchorCtr="0"/>
          <a:p>
            <a:endParaRPr dirty="0"/>
          </a:p>
        </p:txBody>
      </p:sp>
      <p:sp>
        <p:nvSpPr>
          <p:cNvPr id="147459" name="文本占位符 147458"/>
          <p:cNvSpPr>
            <a:spLocks noGrp="1" noRot="1"/>
          </p:cNvSpPr>
          <p:nvPr>
            <p:ph type="body" idx="1"/>
          </p:nvPr>
        </p:nvSpPr>
        <p:spPr>
          <a:xfrm>
            <a:off x="304800" y="981075"/>
            <a:ext cx="8540750" cy="4886325"/>
          </a:xfrm>
        </p:spPr>
        <p:txBody>
          <a:bodyPr/>
          <a:p>
            <a:pPr>
              <a:buNone/>
            </a:pPr>
            <a:r>
              <a:rPr lang="en-US" altLang="zh-CN" sz="2000"/>
              <a:t>               produce the offspring of these pairs using genetic operators;</a:t>
            </a:r>
            <a:endParaRPr lang="en-US" altLang="zh-CN" sz="2000"/>
          </a:p>
          <a:p>
            <a:pPr>
              <a:buNone/>
            </a:pPr>
            <a:r>
              <a:rPr lang="en-US" altLang="zh-CN" sz="2000"/>
              <a:t>               replace, based on fitness, candidates of P(t), with these offspring;</a:t>
            </a:r>
            <a:endParaRPr lang="en-US" altLang="zh-CN" sz="2000"/>
          </a:p>
          <a:p>
            <a:pPr>
              <a:buNone/>
            </a:pPr>
            <a:r>
              <a:rPr lang="en-US" altLang="zh-CN" sz="2000"/>
              <a:t>               set time t :=t+1</a:t>
            </a:r>
            <a:endParaRPr lang="en-US" altLang="zh-CN" sz="2000"/>
          </a:p>
          <a:p>
            <a:pPr>
              <a:buNone/>
            </a:pPr>
            <a:r>
              <a:rPr lang="en-US" altLang="zh-CN" sz="2000"/>
              <a:t>             end</a:t>
            </a:r>
            <a:endParaRPr lang="en-US" altLang="zh-CN" sz="2000"/>
          </a:p>
          <a:p>
            <a:pPr>
              <a:buNone/>
            </a:pPr>
            <a:r>
              <a:rPr lang="en-US" altLang="zh-CN" sz="2000"/>
              <a:t>       end</a:t>
            </a:r>
            <a:endParaRPr lang="en-US" altLang="zh-CN" sz="2000"/>
          </a:p>
          <a:p>
            <a:pPr>
              <a:buNone/>
            </a:pPr>
            <a:endParaRPr lang="en-US" altLang="zh-CN" sz="2000"/>
          </a:p>
          <a:p>
            <a:pPr>
              <a:buNone/>
            </a:pPr>
            <a:r>
              <a:rPr lang="en-US" altLang="zh-CN" sz="2400"/>
              <a:t>      Although the probability of elimination would be very low for the fittest members of the society, there is a chance that even the best individuals could be removed. The advantage of this scheme is that it may save some individuals whose overall fitness is poor but that include some component that may contribute to a more powerful solution.</a:t>
            </a:r>
            <a:endParaRPr lang="en-US" altLang="zh-CN" sz="2400"/>
          </a:p>
        </p:txBody>
      </p:sp>
      <p:pic>
        <p:nvPicPr>
          <p:cNvPr id="2" name="图片 1"/>
          <p:cNvPicPr>
            <a:picLocks noChangeAspect="1"/>
          </p:cNvPicPr>
          <p:nvPr/>
        </p:nvPicPr>
        <p:blipFill>
          <a:blip r:embed="rId1"/>
          <a:stretch>
            <a:fillRect/>
          </a:stretch>
        </p:blipFill>
        <p:spPr>
          <a:xfrm>
            <a:off x="323850" y="3357245"/>
            <a:ext cx="8364855" cy="2454910"/>
          </a:xfrm>
          <a:prstGeom prst="rect">
            <a:avLst/>
          </a:prstGeom>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30402" name="标题 230401"/>
          <p:cNvSpPr>
            <a:spLocks noGrp="1" noRot="1"/>
          </p:cNvSpPr>
          <p:nvPr>
            <p:ph type="title"/>
          </p:nvPr>
        </p:nvSpPr>
        <p:spPr/>
        <p:txBody>
          <a:bodyPr anchor="ctr" anchorCtr="0"/>
          <a:p>
            <a:endParaRPr dirty="0"/>
          </a:p>
        </p:txBody>
      </p:sp>
      <p:sp>
        <p:nvSpPr>
          <p:cNvPr id="230403" name="文本占位符 230402"/>
          <p:cNvSpPr>
            <a:spLocks noGrp="1" noRot="1"/>
          </p:cNvSpPr>
          <p:nvPr>
            <p:ph type="body" idx="1"/>
          </p:nvPr>
        </p:nvSpPr>
        <p:spPr/>
        <p:txBody>
          <a:bodyPr/>
          <a:p>
            <a:r>
              <a:rPr lang="en-US" altLang="zh-CN" sz="2400"/>
              <a:t>Consider, for example, the state of life for Figure 12.10a.</a:t>
            </a:r>
            <a:endParaRPr lang="en-US" altLang="zh-CN" sz="2400"/>
          </a:p>
          <a:p>
            <a:r>
              <a:rPr lang="en-US" altLang="zh-CN" sz="2400"/>
              <a:t>At the next life cycle Figure 12.10b will be produced.</a:t>
            </a:r>
            <a:endParaRPr lang="en-US" altLang="zh-CN" sz="2400"/>
          </a:p>
          <a:p>
            <a:r>
              <a:rPr lang="en-US" altLang="zh-CN" sz="2400" err="1"/>
              <a:t>Poundstone</a:t>
            </a:r>
            <a:r>
              <a:rPr lang="en-US" altLang="zh-CN" sz="2400"/>
              <a:t> (1985) describes the extraordinary variety and richness of the structures that can emerge in the game of life, such as gliders, patterns of cells that move across the world through repeated cycles of shape changes, as is seen in Figure 12.12.</a:t>
            </a:r>
            <a:endParaRPr lang="en-US" altLang="zh-CN" sz="2400"/>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31426" name="标题 231425"/>
          <p:cNvSpPr>
            <a:spLocks noGrp="1" noRot="1"/>
          </p:cNvSpPr>
          <p:nvPr>
            <p:ph type="title"/>
          </p:nvPr>
        </p:nvSpPr>
        <p:spPr>
          <a:xfrm>
            <a:off x="250825" y="549275"/>
            <a:ext cx="8540750" cy="1143000"/>
          </a:xfrm>
        </p:spPr>
        <p:txBody>
          <a:bodyPr anchor="ctr" anchorCtr="0"/>
          <a:p>
            <a:endParaRPr dirty="0"/>
          </a:p>
        </p:txBody>
      </p:sp>
      <p:sp>
        <p:nvSpPr>
          <p:cNvPr id="231427" name="文本占位符 231426"/>
          <p:cNvSpPr>
            <a:spLocks noGrp="1" noRot="1"/>
          </p:cNvSpPr>
          <p:nvPr>
            <p:ph type="body" idx="1"/>
          </p:nvPr>
        </p:nvSpPr>
        <p:spPr>
          <a:xfrm>
            <a:off x="323850" y="4581525"/>
            <a:ext cx="8540750" cy="1223963"/>
          </a:xfrm>
        </p:spPr>
        <p:txBody>
          <a:bodyPr/>
          <a:p>
            <a:pPr>
              <a:lnSpc>
                <a:spcPct val="90000"/>
              </a:lnSpc>
              <a:buNone/>
            </a:pPr>
            <a:r>
              <a:rPr lang="en-US" altLang="zh-CN" sz="2400" dirty="0"/>
              <a:t>                      </a:t>
            </a:r>
            <a:r>
              <a:rPr lang="en-US" altLang="zh-CN" sz="2400"/>
              <a:t>a.                                            b.</a:t>
            </a:r>
            <a:endParaRPr lang="en-US" altLang="zh-CN" sz="2400"/>
          </a:p>
          <a:p>
            <a:pPr>
              <a:lnSpc>
                <a:spcPct val="90000"/>
              </a:lnSpc>
              <a:buNone/>
            </a:pPr>
            <a:r>
              <a:rPr lang="en-US" altLang="zh-CN" sz="2400"/>
              <a:t>Figure 12.10  A set of neighbors generating the blinking light</a:t>
            </a:r>
            <a:endParaRPr lang="en-US" altLang="zh-CN" sz="2400"/>
          </a:p>
          <a:p>
            <a:pPr>
              <a:lnSpc>
                <a:spcPct val="90000"/>
              </a:lnSpc>
              <a:buNone/>
            </a:pPr>
            <a:r>
              <a:rPr lang="en-US" altLang="zh-CN" sz="2400"/>
              <a:t>                      phenomenon.</a:t>
            </a:r>
            <a:endParaRPr lang="en-US" altLang="zh-CN" sz="2400"/>
          </a:p>
        </p:txBody>
      </p:sp>
      <p:grpSp>
        <p:nvGrpSpPr>
          <p:cNvPr id="231490" name="组合 231489"/>
          <p:cNvGrpSpPr/>
          <p:nvPr/>
        </p:nvGrpSpPr>
        <p:grpSpPr>
          <a:xfrm>
            <a:off x="1258888" y="2060575"/>
            <a:ext cx="2376487" cy="2232025"/>
            <a:chOff x="793" y="1298"/>
            <a:chExt cx="1497" cy="1406"/>
          </a:xfrm>
        </p:grpSpPr>
        <p:sp>
          <p:nvSpPr>
            <p:cNvPr id="231430" name="矩形 231429"/>
            <p:cNvSpPr/>
            <p:nvPr/>
          </p:nvSpPr>
          <p:spPr>
            <a:xfrm>
              <a:off x="793" y="1298"/>
              <a:ext cx="1497" cy="1406"/>
            </a:xfrm>
            <a:prstGeom prst="rect">
              <a:avLst/>
            </a:prstGeom>
            <a:solidFill>
              <a:schemeClr val="accent1"/>
            </a:solidFill>
            <a:ln w="12700" cap="sq" cmpd="sng">
              <a:solidFill>
                <a:schemeClr val="tx1"/>
              </a:solidFill>
              <a:prstDash val="solid"/>
              <a:miter/>
              <a:headEnd type="none" w="med" len="med"/>
              <a:tailEnd type="none" w="med" len="med"/>
            </a:ln>
          </p:spPr>
          <p:txBody>
            <a:bodyPr/>
            <a:p>
              <a:endParaRPr lang="zh-CN" altLang="en-US"/>
            </a:p>
          </p:txBody>
        </p:sp>
        <p:sp>
          <p:nvSpPr>
            <p:cNvPr id="231435" name="直接连接符 231434"/>
            <p:cNvSpPr/>
            <p:nvPr/>
          </p:nvSpPr>
          <p:spPr>
            <a:xfrm>
              <a:off x="1202" y="1298"/>
              <a:ext cx="0" cy="1406"/>
            </a:xfrm>
            <a:prstGeom prst="line">
              <a:avLst/>
            </a:prstGeom>
            <a:ln w="12700" cap="sq" cmpd="sng">
              <a:solidFill>
                <a:schemeClr val="tx1"/>
              </a:solidFill>
              <a:prstDash val="solid"/>
              <a:headEnd type="none" w="med" len="med"/>
              <a:tailEnd type="none" w="med" len="med"/>
            </a:ln>
          </p:spPr>
        </p:sp>
        <p:sp>
          <p:nvSpPr>
            <p:cNvPr id="231436" name="直接连接符 231435"/>
            <p:cNvSpPr/>
            <p:nvPr/>
          </p:nvSpPr>
          <p:spPr>
            <a:xfrm>
              <a:off x="1429" y="1298"/>
              <a:ext cx="0" cy="1406"/>
            </a:xfrm>
            <a:prstGeom prst="line">
              <a:avLst/>
            </a:prstGeom>
            <a:ln w="12700" cap="sq" cmpd="sng">
              <a:solidFill>
                <a:schemeClr val="tx1"/>
              </a:solidFill>
              <a:prstDash val="solid"/>
              <a:headEnd type="none" w="med" len="med"/>
              <a:tailEnd type="none" w="med" len="med"/>
            </a:ln>
          </p:spPr>
        </p:sp>
        <p:sp>
          <p:nvSpPr>
            <p:cNvPr id="231437" name="直接连接符 231436"/>
            <p:cNvSpPr/>
            <p:nvPr/>
          </p:nvSpPr>
          <p:spPr>
            <a:xfrm>
              <a:off x="1655" y="1298"/>
              <a:ext cx="0" cy="1406"/>
            </a:xfrm>
            <a:prstGeom prst="line">
              <a:avLst/>
            </a:prstGeom>
            <a:ln w="12700" cap="sq" cmpd="sng">
              <a:solidFill>
                <a:schemeClr val="tx1"/>
              </a:solidFill>
              <a:prstDash val="solid"/>
              <a:headEnd type="none" w="med" len="med"/>
              <a:tailEnd type="none" w="med" len="med"/>
            </a:ln>
          </p:spPr>
        </p:sp>
        <p:sp>
          <p:nvSpPr>
            <p:cNvPr id="231438" name="直接连接符 231437"/>
            <p:cNvSpPr/>
            <p:nvPr/>
          </p:nvSpPr>
          <p:spPr>
            <a:xfrm>
              <a:off x="1882" y="1298"/>
              <a:ext cx="0" cy="1406"/>
            </a:xfrm>
            <a:prstGeom prst="line">
              <a:avLst/>
            </a:prstGeom>
            <a:ln w="12700" cap="sq" cmpd="sng">
              <a:solidFill>
                <a:schemeClr val="tx1"/>
              </a:solidFill>
              <a:prstDash val="solid"/>
              <a:headEnd type="none" w="med" len="med"/>
              <a:tailEnd type="none" w="med" len="med"/>
            </a:ln>
          </p:spPr>
        </p:sp>
        <p:sp>
          <p:nvSpPr>
            <p:cNvPr id="231453" name="直接连接符 231452"/>
            <p:cNvSpPr/>
            <p:nvPr/>
          </p:nvSpPr>
          <p:spPr>
            <a:xfrm>
              <a:off x="2064" y="1298"/>
              <a:ext cx="0" cy="1406"/>
            </a:xfrm>
            <a:prstGeom prst="line">
              <a:avLst/>
            </a:prstGeom>
            <a:ln w="12700" cap="sq" cmpd="sng">
              <a:solidFill>
                <a:schemeClr val="tx1"/>
              </a:solidFill>
              <a:prstDash val="solid"/>
              <a:headEnd type="none" w="med" len="med"/>
              <a:tailEnd type="none" w="med" len="med"/>
            </a:ln>
          </p:spPr>
        </p:sp>
        <p:sp>
          <p:nvSpPr>
            <p:cNvPr id="231454" name="直接连接符 231453"/>
            <p:cNvSpPr/>
            <p:nvPr/>
          </p:nvSpPr>
          <p:spPr>
            <a:xfrm>
              <a:off x="975" y="1298"/>
              <a:ext cx="0" cy="1406"/>
            </a:xfrm>
            <a:prstGeom prst="line">
              <a:avLst/>
            </a:prstGeom>
            <a:ln w="12700" cap="sq" cmpd="sng">
              <a:solidFill>
                <a:schemeClr val="tx1"/>
              </a:solidFill>
              <a:prstDash val="solid"/>
              <a:headEnd type="none" w="med" len="med"/>
              <a:tailEnd type="none" w="med" len="med"/>
            </a:ln>
          </p:spPr>
        </p:sp>
        <p:sp>
          <p:nvSpPr>
            <p:cNvPr id="231432" name="直接连接符 231431"/>
            <p:cNvSpPr/>
            <p:nvPr/>
          </p:nvSpPr>
          <p:spPr>
            <a:xfrm>
              <a:off x="793" y="1933"/>
              <a:ext cx="1497" cy="0"/>
            </a:xfrm>
            <a:prstGeom prst="line">
              <a:avLst/>
            </a:prstGeom>
            <a:ln w="12700" cap="sq" cmpd="sng">
              <a:solidFill>
                <a:schemeClr val="tx1"/>
              </a:solidFill>
              <a:prstDash val="solid"/>
              <a:headEnd type="none" w="med" len="med"/>
              <a:tailEnd type="none" w="med" len="med"/>
            </a:ln>
          </p:spPr>
        </p:sp>
        <p:sp>
          <p:nvSpPr>
            <p:cNvPr id="231433" name="直接连接符 231432"/>
            <p:cNvSpPr/>
            <p:nvPr/>
          </p:nvSpPr>
          <p:spPr>
            <a:xfrm>
              <a:off x="793" y="2115"/>
              <a:ext cx="1497" cy="0"/>
            </a:xfrm>
            <a:prstGeom prst="line">
              <a:avLst/>
            </a:prstGeom>
            <a:ln w="12700" cap="sq" cmpd="sng">
              <a:solidFill>
                <a:schemeClr val="tx1"/>
              </a:solidFill>
              <a:prstDash val="solid"/>
              <a:headEnd type="none" w="med" len="med"/>
              <a:tailEnd type="none" w="med" len="med"/>
            </a:ln>
          </p:spPr>
        </p:sp>
        <p:sp>
          <p:nvSpPr>
            <p:cNvPr id="231434" name="直接连接符 231433"/>
            <p:cNvSpPr/>
            <p:nvPr/>
          </p:nvSpPr>
          <p:spPr>
            <a:xfrm>
              <a:off x="793" y="2296"/>
              <a:ext cx="1497" cy="0"/>
            </a:xfrm>
            <a:prstGeom prst="line">
              <a:avLst/>
            </a:prstGeom>
            <a:ln w="12700" cap="sq" cmpd="sng">
              <a:solidFill>
                <a:schemeClr val="tx1"/>
              </a:solidFill>
              <a:prstDash val="solid"/>
              <a:headEnd type="none" w="med" len="med"/>
              <a:tailEnd type="none" w="med" len="med"/>
            </a:ln>
          </p:spPr>
        </p:sp>
        <p:sp>
          <p:nvSpPr>
            <p:cNvPr id="231452" name="矩形 231451"/>
            <p:cNvSpPr/>
            <p:nvPr/>
          </p:nvSpPr>
          <p:spPr>
            <a:xfrm>
              <a:off x="1202" y="1933"/>
              <a:ext cx="680" cy="181"/>
            </a:xfrm>
            <a:prstGeom prst="rect">
              <a:avLst/>
            </a:prstGeom>
            <a:solidFill>
              <a:srgbClr val="000000"/>
            </a:solidFill>
            <a:ln w="12700" cap="sq" cmpd="sng">
              <a:solidFill>
                <a:srgbClr val="000000"/>
              </a:solidFill>
              <a:prstDash val="solid"/>
              <a:miter/>
              <a:headEnd type="none" w="med" len="med"/>
              <a:tailEnd type="none" w="med" len="med"/>
            </a:ln>
          </p:spPr>
          <p:txBody>
            <a:bodyPr/>
            <a:p>
              <a:endParaRPr lang="zh-CN" altLang="en-US"/>
            </a:p>
          </p:txBody>
        </p:sp>
        <p:sp>
          <p:nvSpPr>
            <p:cNvPr id="231455" name="直接连接符 231454"/>
            <p:cNvSpPr/>
            <p:nvPr/>
          </p:nvSpPr>
          <p:spPr>
            <a:xfrm>
              <a:off x="793" y="2523"/>
              <a:ext cx="1497" cy="0"/>
            </a:xfrm>
            <a:prstGeom prst="line">
              <a:avLst/>
            </a:prstGeom>
            <a:ln w="12700" cap="sq" cmpd="sng">
              <a:solidFill>
                <a:schemeClr val="tx1"/>
              </a:solidFill>
              <a:prstDash val="solid"/>
              <a:headEnd type="none" w="med" len="med"/>
              <a:tailEnd type="none" w="med" len="med"/>
            </a:ln>
          </p:spPr>
        </p:sp>
        <p:sp>
          <p:nvSpPr>
            <p:cNvPr id="231456" name="直接连接符 231455"/>
            <p:cNvSpPr/>
            <p:nvPr/>
          </p:nvSpPr>
          <p:spPr>
            <a:xfrm>
              <a:off x="793" y="1525"/>
              <a:ext cx="1497" cy="0"/>
            </a:xfrm>
            <a:prstGeom prst="line">
              <a:avLst/>
            </a:prstGeom>
            <a:ln w="12700" cap="sq" cmpd="sng">
              <a:solidFill>
                <a:schemeClr val="tx1"/>
              </a:solidFill>
              <a:prstDash val="solid"/>
              <a:headEnd type="none" w="med" len="med"/>
              <a:tailEnd type="none" w="med" len="med"/>
            </a:ln>
          </p:spPr>
        </p:sp>
        <p:sp>
          <p:nvSpPr>
            <p:cNvPr id="231462" name="直接连接符 231461"/>
            <p:cNvSpPr/>
            <p:nvPr/>
          </p:nvSpPr>
          <p:spPr>
            <a:xfrm>
              <a:off x="793" y="1752"/>
              <a:ext cx="1497" cy="0"/>
            </a:xfrm>
            <a:prstGeom prst="line">
              <a:avLst/>
            </a:prstGeom>
            <a:ln w="12700" cap="sq" cmpd="sng">
              <a:solidFill>
                <a:schemeClr val="tx1"/>
              </a:solidFill>
              <a:prstDash val="solid"/>
              <a:headEnd type="none" w="med" len="med"/>
              <a:tailEnd type="none" w="med" len="med"/>
            </a:ln>
          </p:spPr>
        </p:sp>
        <p:sp>
          <p:nvSpPr>
            <p:cNvPr id="231486" name="文本框 231485"/>
            <p:cNvSpPr txBox="1"/>
            <p:nvPr/>
          </p:nvSpPr>
          <p:spPr>
            <a:xfrm>
              <a:off x="1429" y="1745"/>
              <a:ext cx="317" cy="231"/>
            </a:xfrm>
            <a:prstGeom prst="rect">
              <a:avLst/>
            </a:prstGeom>
            <a:noFill/>
            <a:ln w="12700">
              <a:noFill/>
            </a:ln>
          </p:spPr>
          <p:txBody>
            <a:bodyPr>
              <a:spAutoFit/>
            </a:bodyPr>
            <a:p>
              <a:pPr>
                <a:spcBef>
                  <a:spcPct val="50000"/>
                </a:spcBef>
              </a:pPr>
              <a:r>
                <a:rPr lang="en-US" altLang="zh-CN">
                  <a:latin typeface="Arial" panose="020B0604020202020204" pitchFamily="34" charset="0"/>
                </a:rPr>
                <a:t>X</a:t>
              </a:r>
              <a:endParaRPr lang="en-US" altLang="zh-CN">
                <a:latin typeface="Arial" panose="020B0604020202020204" pitchFamily="34" charset="0"/>
              </a:endParaRPr>
            </a:p>
          </p:txBody>
        </p:sp>
        <p:sp>
          <p:nvSpPr>
            <p:cNvPr id="231487" name="文本框 231486"/>
            <p:cNvSpPr txBox="1"/>
            <p:nvPr/>
          </p:nvSpPr>
          <p:spPr>
            <a:xfrm>
              <a:off x="1429" y="2069"/>
              <a:ext cx="317" cy="231"/>
            </a:xfrm>
            <a:prstGeom prst="rect">
              <a:avLst/>
            </a:prstGeom>
            <a:noFill/>
            <a:ln w="12700">
              <a:noFill/>
            </a:ln>
          </p:spPr>
          <p:txBody>
            <a:bodyPr>
              <a:spAutoFit/>
            </a:bodyPr>
            <a:p>
              <a:pPr>
                <a:spcBef>
                  <a:spcPct val="50000"/>
                </a:spcBef>
              </a:pPr>
              <a:r>
                <a:rPr lang="en-US" altLang="zh-CN">
                  <a:latin typeface="Arial" panose="020B0604020202020204" pitchFamily="34" charset="0"/>
                </a:rPr>
                <a:t>X</a:t>
              </a:r>
              <a:endParaRPr lang="en-US" altLang="zh-CN">
                <a:latin typeface="Arial" panose="020B0604020202020204" pitchFamily="34" charset="0"/>
              </a:endParaRPr>
            </a:p>
          </p:txBody>
        </p:sp>
      </p:grpSp>
      <p:grpSp>
        <p:nvGrpSpPr>
          <p:cNvPr id="231491" name="组合 231490"/>
          <p:cNvGrpSpPr/>
          <p:nvPr/>
        </p:nvGrpSpPr>
        <p:grpSpPr>
          <a:xfrm>
            <a:off x="5292725" y="2133600"/>
            <a:ext cx="2376488" cy="2232025"/>
            <a:chOff x="3334" y="1344"/>
            <a:chExt cx="1497" cy="1406"/>
          </a:xfrm>
        </p:grpSpPr>
        <p:sp>
          <p:nvSpPr>
            <p:cNvPr id="231472" name="矩形 231471"/>
            <p:cNvSpPr/>
            <p:nvPr/>
          </p:nvSpPr>
          <p:spPr>
            <a:xfrm>
              <a:off x="3334" y="1344"/>
              <a:ext cx="1497" cy="1406"/>
            </a:xfrm>
            <a:prstGeom prst="rect">
              <a:avLst/>
            </a:prstGeom>
            <a:solidFill>
              <a:schemeClr val="accent1"/>
            </a:solidFill>
            <a:ln w="12700" cap="sq" cmpd="sng">
              <a:solidFill>
                <a:schemeClr val="tx1"/>
              </a:solidFill>
              <a:prstDash val="solid"/>
              <a:miter/>
              <a:headEnd type="none" w="med" len="med"/>
              <a:tailEnd type="none" w="med" len="med"/>
            </a:ln>
          </p:spPr>
          <p:txBody>
            <a:bodyPr/>
            <a:p>
              <a:endParaRPr lang="zh-CN" altLang="en-US"/>
            </a:p>
          </p:txBody>
        </p:sp>
        <p:sp>
          <p:nvSpPr>
            <p:cNvPr id="231473" name="直接连接符 231472"/>
            <p:cNvSpPr/>
            <p:nvPr/>
          </p:nvSpPr>
          <p:spPr>
            <a:xfrm>
              <a:off x="3743" y="1344"/>
              <a:ext cx="0" cy="1406"/>
            </a:xfrm>
            <a:prstGeom prst="line">
              <a:avLst/>
            </a:prstGeom>
            <a:ln w="12700" cap="sq" cmpd="sng">
              <a:solidFill>
                <a:schemeClr val="tx1"/>
              </a:solidFill>
              <a:prstDash val="solid"/>
              <a:headEnd type="none" w="med" len="med"/>
              <a:tailEnd type="none" w="med" len="med"/>
            </a:ln>
          </p:spPr>
        </p:sp>
        <p:sp>
          <p:nvSpPr>
            <p:cNvPr id="231474" name="直接连接符 231473"/>
            <p:cNvSpPr/>
            <p:nvPr/>
          </p:nvSpPr>
          <p:spPr>
            <a:xfrm>
              <a:off x="3970" y="1344"/>
              <a:ext cx="0" cy="1406"/>
            </a:xfrm>
            <a:prstGeom prst="line">
              <a:avLst/>
            </a:prstGeom>
            <a:ln w="12700" cap="sq" cmpd="sng">
              <a:solidFill>
                <a:schemeClr val="tx1"/>
              </a:solidFill>
              <a:prstDash val="solid"/>
              <a:headEnd type="none" w="med" len="med"/>
              <a:tailEnd type="none" w="med" len="med"/>
            </a:ln>
          </p:spPr>
        </p:sp>
        <p:sp>
          <p:nvSpPr>
            <p:cNvPr id="231475" name="直接连接符 231474"/>
            <p:cNvSpPr/>
            <p:nvPr/>
          </p:nvSpPr>
          <p:spPr>
            <a:xfrm>
              <a:off x="4196" y="1344"/>
              <a:ext cx="0" cy="1406"/>
            </a:xfrm>
            <a:prstGeom prst="line">
              <a:avLst/>
            </a:prstGeom>
            <a:ln w="12700" cap="sq" cmpd="sng">
              <a:solidFill>
                <a:schemeClr val="tx1"/>
              </a:solidFill>
              <a:prstDash val="solid"/>
              <a:headEnd type="none" w="med" len="med"/>
              <a:tailEnd type="none" w="med" len="med"/>
            </a:ln>
          </p:spPr>
        </p:sp>
        <p:sp>
          <p:nvSpPr>
            <p:cNvPr id="231476" name="直接连接符 231475"/>
            <p:cNvSpPr/>
            <p:nvPr/>
          </p:nvSpPr>
          <p:spPr>
            <a:xfrm>
              <a:off x="4423" y="1344"/>
              <a:ext cx="0" cy="1406"/>
            </a:xfrm>
            <a:prstGeom prst="line">
              <a:avLst/>
            </a:prstGeom>
            <a:ln w="12700" cap="sq" cmpd="sng">
              <a:solidFill>
                <a:schemeClr val="tx1"/>
              </a:solidFill>
              <a:prstDash val="solid"/>
              <a:headEnd type="none" w="med" len="med"/>
              <a:tailEnd type="none" w="med" len="med"/>
            </a:ln>
          </p:spPr>
        </p:sp>
        <p:sp>
          <p:nvSpPr>
            <p:cNvPr id="231477" name="直接连接符 231476"/>
            <p:cNvSpPr/>
            <p:nvPr/>
          </p:nvSpPr>
          <p:spPr>
            <a:xfrm>
              <a:off x="4605" y="1344"/>
              <a:ext cx="0" cy="1406"/>
            </a:xfrm>
            <a:prstGeom prst="line">
              <a:avLst/>
            </a:prstGeom>
            <a:ln w="12700" cap="sq" cmpd="sng">
              <a:solidFill>
                <a:schemeClr val="tx1"/>
              </a:solidFill>
              <a:prstDash val="solid"/>
              <a:headEnd type="none" w="med" len="med"/>
              <a:tailEnd type="none" w="med" len="med"/>
            </a:ln>
          </p:spPr>
        </p:sp>
        <p:sp>
          <p:nvSpPr>
            <p:cNvPr id="231478" name="直接连接符 231477"/>
            <p:cNvSpPr/>
            <p:nvPr/>
          </p:nvSpPr>
          <p:spPr>
            <a:xfrm>
              <a:off x="3516" y="1344"/>
              <a:ext cx="0" cy="1406"/>
            </a:xfrm>
            <a:prstGeom prst="line">
              <a:avLst/>
            </a:prstGeom>
            <a:ln w="12700" cap="sq" cmpd="sng">
              <a:solidFill>
                <a:schemeClr val="tx1"/>
              </a:solidFill>
              <a:prstDash val="solid"/>
              <a:headEnd type="none" w="med" len="med"/>
              <a:tailEnd type="none" w="med" len="med"/>
            </a:ln>
          </p:spPr>
        </p:sp>
        <p:sp>
          <p:nvSpPr>
            <p:cNvPr id="231479" name="直接连接符 231478"/>
            <p:cNvSpPr/>
            <p:nvPr/>
          </p:nvSpPr>
          <p:spPr>
            <a:xfrm>
              <a:off x="3334" y="1979"/>
              <a:ext cx="1497" cy="0"/>
            </a:xfrm>
            <a:prstGeom prst="line">
              <a:avLst/>
            </a:prstGeom>
            <a:ln w="12700" cap="sq" cmpd="sng">
              <a:solidFill>
                <a:schemeClr val="tx1"/>
              </a:solidFill>
              <a:prstDash val="solid"/>
              <a:headEnd type="none" w="med" len="med"/>
              <a:tailEnd type="none" w="med" len="med"/>
            </a:ln>
          </p:spPr>
        </p:sp>
        <p:sp>
          <p:nvSpPr>
            <p:cNvPr id="231480" name="直接连接符 231479"/>
            <p:cNvSpPr/>
            <p:nvPr/>
          </p:nvSpPr>
          <p:spPr>
            <a:xfrm>
              <a:off x="3334" y="2161"/>
              <a:ext cx="1497" cy="0"/>
            </a:xfrm>
            <a:prstGeom prst="line">
              <a:avLst/>
            </a:prstGeom>
            <a:ln w="12700" cap="sq" cmpd="sng">
              <a:solidFill>
                <a:schemeClr val="tx1"/>
              </a:solidFill>
              <a:prstDash val="solid"/>
              <a:headEnd type="none" w="med" len="med"/>
              <a:tailEnd type="none" w="med" len="med"/>
            </a:ln>
          </p:spPr>
        </p:sp>
        <p:sp>
          <p:nvSpPr>
            <p:cNvPr id="231481" name="直接连接符 231480"/>
            <p:cNvSpPr/>
            <p:nvPr/>
          </p:nvSpPr>
          <p:spPr>
            <a:xfrm>
              <a:off x="3334" y="2342"/>
              <a:ext cx="1497" cy="0"/>
            </a:xfrm>
            <a:prstGeom prst="line">
              <a:avLst/>
            </a:prstGeom>
            <a:ln w="12700" cap="sq" cmpd="sng">
              <a:solidFill>
                <a:schemeClr val="tx1"/>
              </a:solidFill>
              <a:prstDash val="solid"/>
              <a:headEnd type="none" w="med" len="med"/>
              <a:tailEnd type="none" w="med" len="med"/>
            </a:ln>
          </p:spPr>
        </p:sp>
        <p:sp>
          <p:nvSpPr>
            <p:cNvPr id="231482" name="直接连接符 231481"/>
            <p:cNvSpPr/>
            <p:nvPr/>
          </p:nvSpPr>
          <p:spPr>
            <a:xfrm>
              <a:off x="3334" y="2569"/>
              <a:ext cx="1497" cy="0"/>
            </a:xfrm>
            <a:prstGeom prst="line">
              <a:avLst/>
            </a:prstGeom>
            <a:ln w="12700" cap="sq" cmpd="sng">
              <a:solidFill>
                <a:schemeClr val="tx1"/>
              </a:solidFill>
              <a:prstDash val="solid"/>
              <a:headEnd type="none" w="med" len="med"/>
              <a:tailEnd type="none" w="med" len="med"/>
            </a:ln>
          </p:spPr>
        </p:sp>
        <p:sp>
          <p:nvSpPr>
            <p:cNvPr id="231483" name="直接连接符 231482"/>
            <p:cNvSpPr/>
            <p:nvPr/>
          </p:nvSpPr>
          <p:spPr>
            <a:xfrm>
              <a:off x="3334" y="1571"/>
              <a:ext cx="1497" cy="0"/>
            </a:xfrm>
            <a:prstGeom prst="line">
              <a:avLst/>
            </a:prstGeom>
            <a:ln w="12700" cap="sq" cmpd="sng">
              <a:solidFill>
                <a:schemeClr val="tx1"/>
              </a:solidFill>
              <a:prstDash val="solid"/>
              <a:headEnd type="none" w="med" len="med"/>
              <a:tailEnd type="none" w="med" len="med"/>
            </a:ln>
          </p:spPr>
        </p:sp>
        <p:sp>
          <p:nvSpPr>
            <p:cNvPr id="231484" name="直接连接符 231483"/>
            <p:cNvSpPr/>
            <p:nvPr/>
          </p:nvSpPr>
          <p:spPr>
            <a:xfrm>
              <a:off x="3334" y="1798"/>
              <a:ext cx="1497" cy="0"/>
            </a:xfrm>
            <a:prstGeom prst="line">
              <a:avLst/>
            </a:prstGeom>
            <a:ln w="12700" cap="sq" cmpd="sng">
              <a:solidFill>
                <a:schemeClr val="tx1"/>
              </a:solidFill>
              <a:prstDash val="solid"/>
              <a:headEnd type="none" w="med" len="med"/>
              <a:tailEnd type="none" w="med" len="med"/>
            </a:ln>
          </p:spPr>
        </p:sp>
        <p:sp>
          <p:nvSpPr>
            <p:cNvPr id="231485" name="矩形 231484"/>
            <p:cNvSpPr/>
            <p:nvPr/>
          </p:nvSpPr>
          <p:spPr>
            <a:xfrm>
              <a:off x="3969" y="1797"/>
              <a:ext cx="226" cy="544"/>
            </a:xfrm>
            <a:prstGeom prst="rect">
              <a:avLst/>
            </a:prstGeom>
            <a:solidFill>
              <a:srgbClr val="000000"/>
            </a:solidFill>
            <a:ln w="12700" cap="sq" cmpd="sng">
              <a:solidFill>
                <a:srgbClr val="000000"/>
              </a:solidFill>
              <a:prstDash val="solid"/>
              <a:miter/>
              <a:headEnd type="none" w="med" len="med"/>
              <a:tailEnd type="none" w="med" len="med"/>
            </a:ln>
          </p:spPr>
          <p:txBody>
            <a:bodyPr/>
            <a:p>
              <a:endParaRPr lang="zh-CN" altLang="en-US"/>
            </a:p>
          </p:txBody>
        </p:sp>
        <p:sp>
          <p:nvSpPr>
            <p:cNvPr id="231488" name="文本框 231487"/>
            <p:cNvSpPr txBox="1"/>
            <p:nvPr/>
          </p:nvSpPr>
          <p:spPr>
            <a:xfrm>
              <a:off x="3742" y="1933"/>
              <a:ext cx="317" cy="231"/>
            </a:xfrm>
            <a:prstGeom prst="rect">
              <a:avLst/>
            </a:prstGeom>
            <a:noFill/>
            <a:ln w="12700">
              <a:noFill/>
            </a:ln>
          </p:spPr>
          <p:txBody>
            <a:bodyPr>
              <a:spAutoFit/>
            </a:bodyPr>
            <a:p>
              <a:pPr>
                <a:spcBef>
                  <a:spcPct val="50000"/>
                </a:spcBef>
              </a:pPr>
              <a:r>
                <a:rPr lang="en-US" altLang="zh-CN">
                  <a:latin typeface="Arial" panose="020B0604020202020204" pitchFamily="34" charset="0"/>
                </a:rPr>
                <a:t>Y</a:t>
              </a:r>
              <a:endParaRPr lang="en-US" altLang="zh-CN">
                <a:latin typeface="Arial" panose="020B0604020202020204" pitchFamily="34" charset="0"/>
              </a:endParaRPr>
            </a:p>
          </p:txBody>
        </p:sp>
        <p:sp>
          <p:nvSpPr>
            <p:cNvPr id="231489" name="文本框 231488"/>
            <p:cNvSpPr txBox="1"/>
            <p:nvPr/>
          </p:nvSpPr>
          <p:spPr>
            <a:xfrm>
              <a:off x="4195" y="1979"/>
              <a:ext cx="317" cy="231"/>
            </a:xfrm>
            <a:prstGeom prst="rect">
              <a:avLst/>
            </a:prstGeom>
            <a:noFill/>
            <a:ln w="12700">
              <a:noFill/>
            </a:ln>
          </p:spPr>
          <p:txBody>
            <a:bodyPr>
              <a:spAutoFit/>
            </a:bodyPr>
            <a:p>
              <a:pPr>
                <a:spcBef>
                  <a:spcPct val="50000"/>
                </a:spcBef>
              </a:pPr>
              <a:r>
                <a:rPr lang="en-US" altLang="zh-CN">
                  <a:latin typeface="Arial" panose="020B0604020202020204" pitchFamily="34" charset="0"/>
                </a:rPr>
                <a:t>Y</a:t>
              </a:r>
              <a:endParaRPr lang="en-US" altLang="zh-CN">
                <a:latin typeface="Arial" panose="020B0604020202020204" pitchFamily="34" charset="0"/>
              </a:endParaRPr>
            </a:p>
          </p:txBody>
        </p:sp>
      </p:gr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32450" name="标题 232449"/>
          <p:cNvSpPr>
            <a:spLocks noGrp="1" noRot="1"/>
          </p:cNvSpPr>
          <p:nvPr>
            <p:ph type="title"/>
          </p:nvPr>
        </p:nvSpPr>
        <p:spPr>
          <a:xfrm>
            <a:off x="179388" y="260350"/>
            <a:ext cx="8540750" cy="1143000"/>
          </a:xfrm>
        </p:spPr>
        <p:txBody>
          <a:bodyPr anchor="ctr" anchorCtr="0"/>
          <a:p>
            <a:endParaRPr dirty="0"/>
          </a:p>
        </p:txBody>
      </p:sp>
      <p:sp>
        <p:nvSpPr>
          <p:cNvPr id="232451" name="文本占位符 232450"/>
          <p:cNvSpPr>
            <a:spLocks noGrp="1" noRot="1"/>
          </p:cNvSpPr>
          <p:nvPr>
            <p:ph type="body" idx="1"/>
          </p:nvPr>
        </p:nvSpPr>
        <p:spPr>
          <a:xfrm>
            <a:off x="323850" y="4724400"/>
            <a:ext cx="8540750" cy="1441450"/>
          </a:xfrm>
        </p:spPr>
        <p:txBody>
          <a:bodyPr/>
          <a:p>
            <a:pPr>
              <a:buNone/>
            </a:pPr>
            <a:r>
              <a:rPr lang="en-US" altLang="zh-CN" sz="2400" dirty="0"/>
              <a:t>                     </a:t>
            </a:r>
            <a:r>
              <a:rPr lang="en-US" altLang="zh-CN" sz="2400"/>
              <a:t>a.                                           b.</a:t>
            </a:r>
            <a:endParaRPr lang="en-US" altLang="zh-CN" sz="2400"/>
          </a:p>
          <a:p>
            <a:pPr>
              <a:buNone/>
            </a:pPr>
            <a:r>
              <a:rPr lang="en-US" altLang="zh-CN" sz="2400"/>
              <a:t>        Figure 12.11  What happens to these patterns the next</a:t>
            </a:r>
            <a:endParaRPr lang="en-US" altLang="zh-CN" sz="2400"/>
          </a:p>
          <a:p>
            <a:pPr>
              <a:buNone/>
            </a:pPr>
            <a:r>
              <a:rPr lang="en-US" altLang="zh-CN" sz="2400"/>
              <a:t>                              time cycle?</a:t>
            </a:r>
            <a:endParaRPr lang="en-US" altLang="zh-CN" sz="2400"/>
          </a:p>
        </p:txBody>
      </p:sp>
      <p:sp>
        <p:nvSpPr>
          <p:cNvPr id="232452" name="矩形 232451"/>
          <p:cNvSpPr/>
          <p:nvPr/>
        </p:nvSpPr>
        <p:spPr>
          <a:xfrm>
            <a:off x="1258888" y="2060575"/>
            <a:ext cx="2376487" cy="2232025"/>
          </a:xfrm>
          <a:prstGeom prst="rect">
            <a:avLst/>
          </a:prstGeom>
          <a:solidFill>
            <a:schemeClr val="accent1"/>
          </a:solidFill>
          <a:ln w="12700" cap="sq" cmpd="sng">
            <a:solidFill>
              <a:schemeClr val="tx1"/>
            </a:solidFill>
            <a:prstDash val="solid"/>
            <a:miter/>
            <a:headEnd type="none" w="med" len="med"/>
            <a:tailEnd type="none" w="med" len="med"/>
          </a:ln>
        </p:spPr>
        <p:txBody>
          <a:bodyPr/>
          <a:p>
            <a:endParaRPr lang="zh-CN" altLang="en-US"/>
          </a:p>
        </p:txBody>
      </p:sp>
      <p:sp>
        <p:nvSpPr>
          <p:cNvPr id="232453" name="直接连接符 232452"/>
          <p:cNvSpPr/>
          <p:nvPr/>
        </p:nvSpPr>
        <p:spPr>
          <a:xfrm>
            <a:off x="1908175" y="2060575"/>
            <a:ext cx="0" cy="2232025"/>
          </a:xfrm>
          <a:prstGeom prst="line">
            <a:avLst/>
          </a:prstGeom>
          <a:ln w="12700" cap="sq" cmpd="sng">
            <a:solidFill>
              <a:schemeClr val="tx1"/>
            </a:solidFill>
            <a:prstDash val="solid"/>
            <a:headEnd type="none" w="med" len="med"/>
            <a:tailEnd type="none" w="med" len="med"/>
          </a:ln>
        </p:spPr>
      </p:sp>
      <p:sp>
        <p:nvSpPr>
          <p:cNvPr id="232454" name="直接连接符 232453"/>
          <p:cNvSpPr/>
          <p:nvPr/>
        </p:nvSpPr>
        <p:spPr>
          <a:xfrm>
            <a:off x="2268538" y="2060575"/>
            <a:ext cx="0" cy="2232025"/>
          </a:xfrm>
          <a:prstGeom prst="line">
            <a:avLst/>
          </a:prstGeom>
          <a:ln w="12700" cap="sq" cmpd="sng">
            <a:solidFill>
              <a:schemeClr val="tx1"/>
            </a:solidFill>
            <a:prstDash val="solid"/>
            <a:headEnd type="none" w="med" len="med"/>
            <a:tailEnd type="none" w="med" len="med"/>
          </a:ln>
        </p:spPr>
      </p:sp>
      <p:sp>
        <p:nvSpPr>
          <p:cNvPr id="232455" name="直接连接符 232454"/>
          <p:cNvSpPr/>
          <p:nvPr/>
        </p:nvSpPr>
        <p:spPr>
          <a:xfrm>
            <a:off x="2627313" y="2060575"/>
            <a:ext cx="0" cy="2232025"/>
          </a:xfrm>
          <a:prstGeom prst="line">
            <a:avLst/>
          </a:prstGeom>
          <a:ln w="12700" cap="sq" cmpd="sng">
            <a:solidFill>
              <a:schemeClr val="tx1"/>
            </a:solidFill>
            <a:prstDash val="solid"/>
            <a:headEnd type="none" w="med" len="med"/>
            <a:tailEnd type="none" w="med" len="med"/>
          </a:ln>
        </p:spPr>
      </p:sp>
      <p:sp>
        <p:nvSpPr>
          <p:cNvPr id="232456" name="直接连接符 232455"/>
          <p:cNvSpPr/>
          <p:nvPr/>
        </p:nvSpPr>
        <p:spPr>
          <a:xfrm>
            <a:off x="2987675" y="2060575"/>
            <a:ext cx="0" cy="2232025"/>
          </a:xfrm>
          <a:prstGeom prst="line">
            <a:avLst/>
          </a:prstGeom>
          <a:ln w="12700" cap="sq" cmpd="sng">
            <a:solidFill>
              <a:schemeClr val="tx1"/>
            </a:solidFill>
            <a:prstDash val="solid"/>
            <a:headEnd type="none" w="med" len="med"/>
            <a:tailEnd type="none" w="med" len="med"/>
          </a:ln>
        </p:spPr>
      </p:sp>
      <p:sp>
        <p:nvSpPr>
          <p:cNvPr id="232457" name="直接连接符 232456"/>
          <p:cNvSpPr/>
          <p:nvPr/>
        </p:nvSpPr>
        <p:spPr>
          <a:xfrm>
            <a:off x="3276600" y="2060575"/>
            <a:ext cx="0" cy="2232025"/>
          </a:xfrm>
          <a:prstGeom prst="line">
            <a:avLst/>
          </a:prstGeom>
          <a:ln w="12700" cap="sq" cmpd="sng">
            <a:solidFill>
              <a:schemeClr val="tx1"/>
            </a:solidFill>
            <a:prstDash val="solid"/>
            <a:headEnd type="none" w="med" len="med"/>
            <a:tailEnd type="none" w="med" len="med"/>
          </a:ln>
        </p:spPr>
      </p:sp>
      <p:sp>
        <p:nvSpPr>
          <p:cNvPr id="232458" name="直接连接符 232457"/>
          <p:cNvSpPr/>
          <p:nvPr/>
        </p:nvSpPr>
        <p:spPr>
          <a:xfrm>
            <a:off x="1547813" y="2060575"/>
            <a:ext cx="0" cy="2232025"/>
          </a:xfrm>
          <a:prstGeom prst="line">
            <a:avLst/>
          </a:prstGeom>
          <a:ln w="12700" cap="sq" cmpd="sng">
            <a:solidFill>
              <a:schemeClr val="tx1"/>
            </a:solidFill>
            <a:prstDash val="solid"/>
            <a:headEnd type="none" w="med" len="med"/>
            <a:tailEnd type="none" w="med" len="med"/>
          </a:ln>
        </p:spPr>
      </p:sp>
      <p:sp>
        <p:nvSpPr>
          <p:cNvPr id="232459" name="直接连接符 232458"/>
          <p:cNvSpPr/>
          <p:nvPr/>
        </p:nvSpPr>
        <p:spPr>
          <a:xfrm>
            <a:off x="1258888" y="3068638"/>
            <a:ext cx="2376487" cy="0"/>
          </a:xfrm>
          <a:prstGeom prst="line">
            <a:avLst/>
          </a:prstGeom>
          <a:ln w="12700" cap="sq" cmpd="sng">
            <a:solidFill>
              <a:schemeClr val="tx1"/>
            </a:solidFill>
            <a:prstDash val="solid"/>
            <a:headEnd type="none" w="med" len="med"/>
            <a:tailEnd type="none" w="med" len="med"/>
          </a:ln>
        </p:spPr>
      </p:sp>
      <p:sp>
        <p:nvSpPr>
          <p:cNvPr id="232460" name="直接连接符 232459"/>
          <p:cNvSpPr/>
          <p:nvPr/>
        </p:nvSpPr>
        <p:spPr>
          <a:xfrm>
            <a:off x="1258888" y="3357563"/>
            <a:ext cx="2376487" cy="0"/>
          </a:xfrm>
          <a:prstGeom prst="line">
            <a:avLst/>
          </a:prstGeom>
          <a:ln w="12700" cap="sq" cmpd="sng">
            <a:solidFill>
              <a:schemeClr val="tx1"/>
            </a:solidFill>
            <a:prstDash val="solid"/>
            <a:headEnd type="none" w="med" len="med"/>
            <a:tailEnd type="none" w="med" len="med"/>
          </a:ln>
        </p:spPr>
      </p:sp>
      <p:sp>
        <p:nvSpPr>
          <p:cNvPr id="232461" name="直接连接符 232460"/>
          <p:cNvSpPr/>
          <p:nvPr/>
        </p:nvSpPr>
        <p:spPr>
          <a:xfrm>
            <a:off x="1258888" y="3644900"/>
            <a:ext cx="2376487" cy="0"/>
          </a:xfrm>
          <a:prstGeom prst="line">
            <a:avLst/>
          </a:prstGeom>
          <a:ln w="12700" cap="sq" cmpd="sng">
            <a:solidFill>
              <a:schemeClr val="tx1"/>
            </a:solidFill>
            <a:prstDash val="solid"/>
            <a:headEnd type="none" w="med" len="med"/>
            <a:tailEnd type="none" w="med" len="med"/>
          </a:ln>
        </p:spPr>
      </p:sp>
      <p:sp>
        <p:nvSpPr>
          <p:cNvPr id="232462" name="矩形 232461"/>
          <p:cNvSpPr/>
          <p:nvPr/>
        </p:nvSpPr>
        <p:spPr>
          <a:xfrm>
            <a:off x="1908175" y="2781300"/>
            <a:ext cx="719138" cy="574675"/>
          </a:xfrm>
          <a:prstGeom prst="rect">
            <a:avLst/>
          </a:prstGeom>
          <a:solidFill>
            <a:srgbClr val="000000"/>
          </a:solidFill>
          <a:ln w="12700" cap="sq" cmpd="sng">
            <a:solidFill>
              <a:srgbClr val="000000"/>
            </a:solidFill>
            <a:prstDash val="solid"/>
            <a:miter/>
            <a:headEnd type="none" w="med" len="med"/>
            <a:tailEnd type="none" w="med" len="med"/>
          </a:ln>
        </p:spPr>
        <p:txBody>
          <a:bodyPr/>
          <a:p>
            <a:endParaRPr lang="zh-CN" altLang="en-US"/>
          </a:p>
        </p:txBody>
      </p:sp>
      <p:sp>
        <p:nvSpPr>
          <p:cNvPr id="232463" name="直接连接符 232462"/>
          <p:cNvSpPr/>
          <p:nvPr/>
        </p:nvSpPr>
        <p:spPr>
          <a:xfrm>
            <a:off x="1258888" y="4005263"/>
            <a:ext cx="2376487" cy="0"/>
          </a:xfrm>
          <a:prstGeom prst="line">
            <a:avLst/>
          </a:prstGeom>
          <a:ln w="12700" cap="sq" cmpd="sng">
            <a:solidFill>
              <a:schemeClr val="tx1"/>
            </a:solidFill>
            <a:prstDash val="solid"/>
            <a:headEnd type="none" w="med" len="med"/>
            <a:tailEnd type="none" w="med" len="med"/>
          </a:ln>
        </p:spPr>
      </p:sp>
      <p:sp>
        <p:nvSpPr>
          <p:cNvPr id="232464" name="直接连接符 232463"/>
          <p:cNvSpPr/>
          <p:nvPr/>
        </p:nvSpPr>
        <p:spPr>
          <a:xfrm>
            <a:off x="1258888" y="2420938"/>
            <a:ext cx="2376487" cy="0"/>
          </a:xfrm>
          <a:prstGeom prst="line">
            <a:avLst/>
          </a:prstGeom>
          <a:ln w="12700" cap="sq" cmpd="sng">
            <a:solidFill>
              <a:schemeClr val="tx1"/>
            </a:solidFill>
            <a:prstDash val="solid"/>
            <a:headEnd type="none" w="med" len="med"/>
            <a:tailEnd type="none" w="med" len="med"/>
          </a:ln>
        </p:spPr>
      </p:sp>
      <p:sp>
        <p:nvSpPr>
          <p:cNvPr id="232465" name="直接连接符 232464"/>
          <p:cNvSpPr/>
          <p:nvPr/>
        </p:nvSpPr>
        <p:spPr>
          <a:xfrm>
            <a:off x="1258888" y="2781300"/>
            <a:ext cx="2376487" cy="0"/>
          </a:xfrm>
          <a:prstGeom prst="line">
            <a:avLst/>
          </a:prstGeom>
          <a:ln w="12700" cap="sq" cmpd="sng">
            <a:solidFill>
              <a:schemeClr val="tx1"/>
            </a:solidFill>
            <a:prstDash val="solid"/>
            <a:headEnd type="none" w="med" len="med"/>
            <a:tailEnd type="none" w="med" len="med"/>
          </a:ln>
        </p:spPr>
      </p:sp>
      <p:grpSp>
        <p:nvGrpSpPr>
          <p:cNvPr id="232488" name="组合 232487"/>
          <p:cNvGrpSpPr/>
          <p:nvPr/>
        </p:nvGrpSpPr>
        <p:grpSpPr>
          <a:xfrm>
            <a:off x="5075238" y="2133600"/>
            <a:ext cx="2376487" cy="2232025"/>
            <a:chOff x="3197" y="1344"/>
            <a:chExt cx="1497" cy="1406"/>
          </a:xfrm>
        </p:grpSpPr>
        <p:sp>
          <p:nvSpPr>
            <p:cNvPr id="232468" name="矩形 232467"/>
            <p:cNvSpPr/>
            <p:nvPr/>
          </p:nvSpPr>
          <p:spPr>
            <a:xfrm>
              <a:off x="3197" y="1344"/>
              <a:ext cx="1497" cy="1406"/>
            </a:xfrm>
            <a:prstGeom prst="rect">
              <a:avLst/>
            </a:prstGeom>
            <a:solidFill>
              <a:schemeClr val="accent1"/>
            </a:solidFill>
            <a:ln w="12700" cap="sq" cmpd="sng">
              <a:solidFill>
                <a:schemeClr val="tx1"/>
              </a:solidFill>
              <a:prstDash val="solid"/>
              <a:miter/>
              <a:headEnd type="none" w="med" len="med"/>
              <a:tailEnd type="none" w="med" len="med"/>
            </a:ln>
          </p:spPr>
          <p:txBody>
            <a:bodyPr/>
            <a:p>
              <a:endParaRPr lang="zh-CN" altLang="en-US"/>
            </a:p>
          </p:txBody>
        </p:sp>
        <p:sp>
          <p:nvSpPr>
            <p:cNvPr id="232469" name="直接连接符 232468"/>
            <p:cNvSpPr/>
            <p:nvPr/>
          </p:nvSpPr>
          <p:spPr>
            <a:xfrm>
              <a:off x="3606" y="1344"/>
              <a:ext cx="0" cy="1406"/>
            </a:xfrm>
            <a:prstGeom prst="line">
              <a:avLst/>
            </a:prstGeom>
            <a:ln w="12700" cap="sq" cmpd="sng">
              <a:solidFill>
                <a:schemeClr val="tx1"/>
              </a:solidFill>
              <a:prstDash val="solid"/>
              <a:headEnd type="none" w="med" len="med"/>
              <a:tailEnd type="none" w="med" len="med"/>
            </a:ln>
          </p:spPr>
        </p:sp>
        <p:sp>
          <p:nvSpPr>
            <p:cNvPr id="232470" name="直接连接符 232469"/>
            <p:cNvSpPr/>
            <p:nvPr/>
          </p:nvSpPr>
          <p:spPr>
            <a:xfrm>
              <a:off x="3833" y="1344"/>
              <a:ext cx="0" cy="1406"/>
            </a:xfrm>
            <a:prstGeom prst="line">
              <a:avLst/>
            </a:prstGeom>
            <a:ln w="12700" cap="sq" cmpd="sng">
              <a:solidFill>
                <a:schemeClr val="tx1"/>
              </a:solidFill>
              <a:prstDash val="solid"/>
              <a:headEnd type="none" w="med" len="med"/>
              <a:tailEnd type="none" w="med" len="med"/>
            </a:ln>
          </p:spPr>
        </p:sp>
        <p:sp>
          <p:nvSpPr>
            <p:cNvPr id="232471" name="直接连接符 232470"/>
            <p:cNvSpPr/>
            <p:nvPr/>
          </p:nvSpPr>
          <p:spPr>
            <a:xfrm>
              <a:off x="4059" y="1344"/>
              <a:ext cx="0" cy="1406"/>
            </a:xfrm>
            <a:prstGeom prst="line">
              <a:avLst/>
            </a:prstGeom>
            <a:ln w="12700" cap="sq" cmpd="sng">
              <a:solidFill>
                <a:schemeClr val="tx1"/>
              </a:solidFill>
              <a:prstDash val="solid"/>
              <a:headEnd type="none" w="med" len="med"/>
              <a:tailEnd type="none" w="med" len="med"/>
            </a:ln>
          </p:spPr>
        </p:sp>
        <p:sp>
          <p:nvSpPr>
            <p:cNvPr id="232472" name="直接连接符 232471"/>
            <p:cNvSpPr/>
            <p:nvPr/>
          </p:nvSpPr>
          <p:spPr>
            <a:xfrm>
              <a:off x="4286" y="1344"/>
              <a:ext cx="0" cy="1406"/>
            </a:xfrm>
            <a:prstGeom prst="line">
              <a:avLst/>
            </a:prstGeom>
            <a:ln w="12700" cap="sq" cmpd="sng">
              <a:solidFill>
                <a:schemeClr val="tx1"/>
              </a:solidFill>
              <a:prstDash val="solid"/>
              <a:headEnd type="none" w="med" len="med"/>
              <a:tailEnd type="none" w="med" len="med"/>
            </a:ln>
          </p:spPr>
        </p:sp>
        <p:sp>
          <p:nvSpPr>
            <p:cNvPr id="232473" name="直接连接符 232472"/>
            <p:cNvSpPr/>
            <p:nvPr/>
          </p:nvSpPr>
          <p:spPr>
            <a:xfrm>
              <a:off x="4468" y="1344"/>
              <a:ext cx="0" cy="1406"/>
            </a:xfrm>
            <a:prstGeom prst="line">
              <a:avLst/>
            </a:prstGeom>
            <a:ln w="12700" cap="sq" cmpd="sng">
              <a:solidFill>
                <a:schemeClr val="tx1"/>
              </a:solidFill>
              <a:prstDash val="solid"/>
              <a:headEnd type="none" w="med" len="med"/>
              <a:tailEnd type="none" w="med" len="med"/>
            </a:ln>
          </p:spPr>
        </p:sp>
        <p:sp>
          <p:nvSpPr>
            <p:cNvPr id="232474" name="直接连接符 232473"/>
            <p:cNvSpPr/>
            <p:nvPr/>
          </p:nvSpPr>
          <p:spPr>
            <a:xfrm>
              <a:off x="3379" y="1344"/>
              <a:ext cx="0" cy="1406"/>
            </a:xfrm>
            <a:prstGeom prst="line">
              <a:avLst/>
            </a:prstGeom>
            <a:ln w="12700" cap="sq" cmpd="sng">
              <a:solidFill>
                <a:schemeClr val="tx1"/>
              </a:solidFill>
              <a:prstDash val="solid"/>
              <a:headEnd type="none" w="med" len="med"/>
              <a:tailEnd type="none" w="med" len="med"/>
            </a:ln>
          </p:spPr>
        </p:sp>
        <p:sp>
          <p:nvSpPr>
            <p:cNvPr id="232475" name="直接连接符 232474"/>
            <p:cNvSpPr/>
            <p:nvPr/>
          </p:nvSpPr>
          <p:spPr>
            <a:xfrm>
              <a:off x="3197" y="1979"/>
              <a:ext cx="1497" cy="0"/>
            </a:xfrm>
            <a:prstGeom prst="line">
              <a:avLst/>
            </a:prstGeom>
            <a:ln w="12700" cap="sq" cmpd="sng">
              <a:solidFill>
                <a:schemeClr val="tx1"/>
              </a:solidFill>
              <a:prstDash val="solid"/>
              <a:headEnd type="none" w="med" len="med"/>
              <a:tailEnd type="none" w="med" len="med"/>
            </a:ln>
          </p:spPr>
        </p:sp>
        <p:sp>
          <p:nvSpPr>
            <p:cNvPr id="232476" name="直接连接符 232475"/>
            <p:cNvSpPr/>
            <p:nvPr/>
          </p:nvSpPr>
          <p:spPr>
            <a:xfrm>
              <a:off x="3197" y="2161"/>
              <a:ext cx="1497" cy="0"/>
            </a:xfrm>
            <a:prstGeom prst="line">
              <a:avLst/>
            </a:prstGeom>
            <a:ln w="12700" cap="sq" cmpd="sng">
              <a:solidFill>
                <a:schemeClr val="tx1"/>
              </a:solidFill>
              <a:prstDash val="solid"/>
              <a:headEnd type="none" w="med" len="med"/>
              <a:tailEnd type="none" w="med" len="med"/>
            </a:ln>
          </p:spPr>
        </p:sp>
        <p:sp>
          <p:nvSpPr>
            <p:cNvPr id="232477" name="直接连接符 232476"/>
            <p:cNvSpPr/>
            <p:nvPr/>
          </p:nvSpPr>
          <p:spPr>
            <a:xfrm>
              <a:off x="3197" y="2342"/>
              <a:ext cx="1497" cy="0"/>
            </a:xfrm>
            <a:prstGeom prst="line">
              <a:avLst/>
            </a:prstGeom>
            <a:ln w="12700" cap="sq" cmpd="sng">
              <a:solidFill>
                <a:schemeClr val="tx1"/>
              </a:solidFill>
              <a:prstDash val="solid"/>
              <a:headEnd type="none" w="med" len="med"/>
              <a:tailEnd type="none" w="med" len="med"/>
            </a:ln>
          </p:spPr>
        </p:sp>
        <p:sp>
          <p:nvSpPr>
            <p:cNvPr id="232478" name="矩形 232477"/>
            <p:cNvSpPr/>
            <p:nvPr/>
          </p:nvSpPr>
          <p:spPr>
            <a:xfrm>
              <a:off x="3379" y="2341"/>
              <a:ext cx="227" cy="227"/>
            </a:xfrm>
            <a:prstGeom prst="rect">
              <a:avLst/>
            </a:prstGeom>
            <a:solidFill>
              <a:srgbClr val="000000"/>
            </a:solidFill>
            <a:ln w="12700" cap="sq" cmpd="sng">
              <a:solidFill>
                <a:srgbClr val="000000"/>
              </a:solidFill>
              <a:prstDash val="solid"/>
              <a:miter/>
              <a:headEnd type="none" w="med" len="med"/>
              <a:tailEnd type="none" w="med" len="med"/>
            </a:ln>
          </p:spPr>
          <p:txBody>
            <a:bodyPr/>
            <a:p>
              <a:endParaRPr lang="zh-CN" altLang="en-US"/>
            </a:p>
          </p:txBody>
        </p:sp>
        <p:sp>
          <p:nvSpPr>
            <p:cNvPr id="232479" name="直接连接符 232478"/>
            <p:cNvSpPr/>
            <p:nvPr/>
          </p:nvSpPr>
          <p:spPr>
            <a:xfrm>
              <a:off x="3197" y="2569"/>
              <a:ext cx="1497" cy="0"/>
            </a:xfrm>
            <a:prstGeom prst="line">
              <a:avLst/>
            </a:prstGeom>
            <a:ln w="12700" cap="sq" cmpd="sng">
              <a:solidFill>
                <a:schemeClr val="tx1"/>
              </a:solidFill>
              <a:prstDash val="solid"/>
              <a:headEnd type="none" w="med" len="med"/>
              <a:tailEnd type="none" w="med" len="med"/>
            </a:ln>
          </p:spPr>
        </p:sp>
        <p:sp>
          <p:nvSpPr>
            <p:cNvPr id="232480" name="直接连接符 232479"/>
            <p:cNvSpPr/>
            <p:nvPr/>
          </p:nvSpPr>
          <p:spPr>
            <a:xfrm>
              <a:off x="3197" y="1571"/>
              <a:ext cx="1497" cy="0"/>
            </a:xfrm>
            <a:prstGeom prst="line">
              <a:avLst/>
            </a:prstGeom>
            <a:ln w="12700" cap="sq" cmpd="sng">
              <a:solidFill>
                <a:schemeClr val="tx1"/>
              </a:solidFill>
              <a:prstDash val="solid"/>
              <a:headEnd type="none" w="med" len="med"/>
              <a:tailEnd type="none" w="med" len="med"/>
            </a:ln>
          </p:spPr>
        </p:sp>
        <p:sp>
          <p:nvSpPr>
            <p:cNvPr id="232481" name="直接连接符 232480"/>
            <p:cNvSpPr/>
            <p:nvPr/>
          </p:nvSpPr>
          <p:spPr>
            <a:xfrm>
              <a:off x="3197" y="1798"/>
              <a:ext cx="1497" cy="0"/>
            </a:xfrm>
            <a:prstGeom prst="line">
              <a:avLst/>
            </a:prstGeom>
            <a:ln w="12700" cap="sq" cmpd="sng">
              <a:solidFill>
                <a:schemeClr val="tx1"/>
              </a:solidFill>
              <a:prstDash val="solid"/>
              <a:headEnd type="none" w="med" len="med"/>
              <a:tailEnd type="none" w="med" len="med"/>
            </a:ln>
          </p:spPr>
        </p:sp>
        <p:sp>
          <p:nvSpPr>
            <p:cNvPr id="232484" name="矩形 232483"/>
            <p:cNvSpPr/>
            <p:nvPr/>
          </p:nvSpPr>
          <p:spPr>
            <a:xfrm>
              <a:off x="3606" y="2160"/>
              <a:ext cx="227" cy="181"/>
            </a:xfrm>
            <a:prstGeom prst="rect">
              <a:avLst/>
            </a:prstGeom>
            <a:solidFill>
              <a:srgbClr val="000000"/>
            </a:solidFill>
            <a:ln w="12700" cap="sq" cmpd="sng">
              <a:solidFill>
                <a:srgbClr val="000000"/>
              </a:solidFill>
              <a:prstDash val="solid"/>
              <a:miter/>
              <a:headEnd type="none" w="med" len="med"/>
              <a:tailEnd type="none" w="med" len="med"/>
            </a:ln>
          </p:spPr>
          <p:txBody>
            <a:bodyPr/>
            <a:p>
              <a:endParaRPr lang="zh-CN" altLang="en-US"/>
            </a:p>
          </p:txBody>
        </p:sp>
        <p:sp>
          <p:nvSpPr>
            <p:cNvPr id="232485" name="矩形 232484"/>
            <p:cNvSpPr/>
            <p:nvPr/>
          </p:nvSpPr>
          <p:spPr>
            <a:xfrm>
              <a:off x="3833" y="1979"/>
              <a:ext cx="227" cy="181"/>
            </a:xfrm>
            <a:prstGeom prst="rect">
              <a:avLst/>
            </a:prstGeom>
            <a:solidFill>
              <a:srgbClr val="000000"/>
            </a:solidFill>
            <a:ln w="12700" cap="sq" cmpd="sng">
              <a:solidFill>
                <a:srgbClr val="000000"/>
              </a:solidFill>
              <a:prstDash val="solid"/>
              <a:miter/>
              <a:headEnd type="none" w="med" len="med"/>
              <a:tailEnd type="none" w="med" len="med"/>
            </a:ln>
          </p:spPr>
          <p:txBody>
            <a:bodyPr/>
            <a:p>
              <a:endParaRPr lang="zh-CN" altLang="en-US"/>
            </a:p>
          </p:txBody>
        </p:sp>
        <p:sp>
          <p:nvSpPr>
            <p:cNvPr id="232486" name="矩形 232485"/>
            <p:cNvSpPr/>
            <p:nvPr/>
          </p:nvSpPr>
          <p:spPr>
            <a:xfrm>
              <a:off x="4059" y="1797"/>
              <a:ext cx="227" cy="181"/>
            </a:xfrm>
            <a:prstGeom prst="rect">
              <a:avLst/>
            </a:prstGeom>
            <a:solidFill>
              <a:srgbClr val="000000"/>
            </a:solidFill>
            <a:ln w="12700" cap="sq" cmpd="sng">
              <a:solidFill>
                <a:srgbClr val="000000"/>
              </a:solidFill>
              <a:prstDash val="solid"/>
              <a:miter/>
              <a:headEnd type="none" w="med" len="med"/>
              <a:tailEnd type="none" w="med" len="med"/>
            </a:ln>
          </p:spPr>
          <p:txBody>
            <a:bodyPr/>
            <a:p>
              <a:endParaRPr lang="zh-CN" altLang="en-US"/>
            </a:p>
          </p:txBody>
        </p:sp>
        <p:sp>
          <p:nvSpPr>
            <p:cNvPr id="232487" name="矩形 232486"/>
            <p:cNvSpPr/>
            <p:nvPr/>
          </p:nvSpPr>
          <p:spPr>
            <a:xfrm>
              <a:off x="4286" y="1570"/>
              <a:ext cx="182" cy="227"/>
            </a:xfrm>
            <a:prstGeom prst="rect">
              <a:avLst/>
            </a:prstGeom>
            <a:solidFill>
              <a:srgbClr val="000000"/>
            </a:solidFill>
            <a:ln w="12700" cap="sq" cmpd="sng">
              <a:solidFill>
                <a:srgbClr val="000000"/>
              </a:solidFill>
              <a:prstDash val="solid"/>
              <a:miter/>
              <a:headEnd type="none" w="med" len="med"/>
              <a:tailEnd type="none" w="med" len="med"/>
            </a:ln>
          </p:spPr>
          <p:txBody>
            <a:bodyPr/>
            <a:p>
              <a:endParaRPr lang="zh-CN" altLang="en-US"/>
            </a:p>
          </p:txBody>
        </p:sp>
      </p:gr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33474" name="标题 233473"/>
          <p:cNvSpPr>
            <a:spLocks noGrp="1" noRot="1"/>
          </p:cNvSpPr>
          <p:nvPr>
            <p:ph type="title"/>
          </p:nvPr>
        </p:nvSpPr>
        <p:spPr/>
        <p:txBody>
          <a:bodyPr anchor="ctr" anchorCtr="0"/>
          <a:p>
            <a:endParaRPr dirty="0"/>
          </a:p>
        </p:txBody>
      </p:sp>
      <p:sp>
        <p:nvSpPr>
          <p:cNvPr id="233475" name="文本占位符 233474"/>
          <p:cNvSpPr>
            <a:spLocks noGrp="1" noRot="1"/>
          </p:cNvSpPr>
          <p:nvPr>
            <p:ph type="body" idx="1"/>
          </p:nvPr>
        </p:nvSpPr>
        <p:spPr/>
        <p:txBody>
          <a:bodyPr/>
          <a:p>
            <a:r>
              <a:rPr lang="en-US" altLang="zh-CN" sz="2400"/>
              <a:t>The sequence of time cycles demonstrated in Figure 12.12 implements the glider that was mentioned earlier. The glider sweeps across the game space by cycling among a small number of patterns. Its action is simple as it moves, in four time periods, to a new location one row further to the right and one row closer to the bottom of the grid.</a:t>
            </a:r>
            <a:endParaRPr lang="en-US" altLang="zh-CN" sz="2400"/>
          </a:p>
          <a:p>
            <a:endParaRPr lang="en-US" altLang="zh-CN" sz="2400"/>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38724" name="标题 238723"/>
          <p:cNvSpPr>
            <a:spLocks noGrp="1" noRot="1"/>
          </p:cNvSpPr>
          <p:nvPr>
            <p:ph type="title"/>
          </p:nvPr>
        </p:nvSpPr>
        <p:spPr/>
        <p:txBody>
          <a:bodyPr anchor="ctr" anchorCtr="0"/>
          <a:p>
            <a:endParaRPr dirty="0"/>
          </a:p>
        </p:txBody>
      </p:sp>
      <p:graphicFrame>
        <p:nvGraphicFramePr>
          <p:cNvPr id="239318" name="表格 239317"/>
          <p:cNvGraphicFramePr/>
          <p:nvPr/>
        </p:nvGraphicFramePr>
        <p:xfrm>
          <a:off x="0" y="2133600"/>
          <a:ext cx="1530350" cy="1489075"/>
        </p:xfrm>
        <a:graphic>
          <a:graphicData uri="http://schemas.openxmlformats.org/drawingml/2006/table">
            <a:tbl>
              <a:tblPr/>
              <a:tblGrid>
                <a:gridCol w="219075"/>
                <a:gridCol w="217488"/>
                <a:gridCol w="219075"/>
                <a:gridCol w="219075"/>
                <a:gridCol w="219075"/>
                <a:gridCol w="217487"/>
                <a:gridCol w="219075"/>
              </a:tblGrid>
              <a:tr h="212725">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r>
              <a:tr h="212725">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000000"/>
                    </a:solid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r>
              <a:tr h="212725">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000000"/>
                    </a:solid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r>
              <a:tr h="212725">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000000"/>
                    </a:solid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000000"/>
                    </a:solid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000000"/>
                    </a:solid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r>
              <a:tr h="212725">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r>
              <a:tr h="212725">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r>
              <a:tr h="212725">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r>
            </a:tbl>
          </a:graphicData>
        </a:graphic>
      </p:graphicFrame>
      <p:graphicFrame>
        <p:nvGraphicFramePr>
          <p:cNvPr id="239324" name="表格 239323"/>
          <p:cNvGraphicFramePr/>
          <p:nvPr/>
        </p:nvGraphicFramePr>
        <p:xfrm>
          <a:off x="1908175" y="2133600"/>
          <a:ext cx="1530350" cy="1489075"/>
        </p:xfrm>
        <a:graphic>
          <a:graphicData uri="http://schemas.openxmlformats.org/drawingml/2006/table">
            <a:tbl>
              <a:tblPr/>
              <a:tblGrid>
                <a:gridCol w="219075"/>
                <a:gridCol w="217488"/>
                <a:gridCol w="219075"/>
                <a:gridCol w="219075"/>
                <a:gridCol w="219075"/>
                <a:gridCol w="217487"/>
                <a:gridCol w="219075"/>
              </a:tblGrid>
              <a:tr h="212725">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r>
              <a:tr h="212725">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r>
              <a:tr h="212725">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000000"/>
                    </a:solid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000000"/>
                    </a:solid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r>
              <a:tr h="212725">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000000"/>
                    </a:solid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000000"/>
                    </a:solid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r>
              <a:tr h="212725">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000000"/>
                    </a:solid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r>
              <a:tr h="212725">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r>
              <a:tr h="212725">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r>
            </a:tbl>
          </a:graphicData>
        </a:graphic>
      </p:graphicFrame>
      <p:graphicFrame>
        <p:nvGraphicFramePr>
          <p:cNvPr id="239329" name="表格 239328"/>
          <p:cNvGraphicFramePr/>
          <p:nvPr/>
        </p:nvGraphicFramePr>
        <p:xfrm>
          <a:off x="3708400" y="2133600"/>
          <a:ext cx="1530350" cy="1489075"/>
        </p:xfrm>
        <a:graphic>
          <a:graphicData uri="http://schemas.openxmlformats.org/drawingml/2006/table">
            <a:tbl>
              <a:tblPr/>
              <a:tblGrid>
                <a:gridCol w="219075"/>
                <a:gridCol w="217488"/>
                <a:gridCol w="219075"/>
                <a:gridCol w="219075"/>
                <a:gridCol w="219075"/>
                <a:gridCol w="217487"/>
                <a:gridCol w="219075"/>
              </a:tblGrid>
              <a:tr h="212725">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r>
              <a:tr h="212725">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r>
              <a:tr h="212725">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000000"/>
                    </a:solid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r>
              <a:tr h="212725">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000000"/>
                    </a:solid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000000"/>
                    </a:solid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r>
              <a:tr h="212725">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000000"/>
                    </a:solid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000000"/>
                    </a:solid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r>
              <a:tr h="212725">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r>
              <a:tr h="212725">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r>
            </a:tbl>
          </a:graphicData>
        </a:graphic>
      </p:graphicFrame>
      <p:graphicFrame>
        <p:nvGraphicFramePr>
          <p:cNvPr id="239334" name="表格 239333"/>
          <p:cNvGraphicFramePr/>
          <p:nvPr/>
        </p:nvGraphicFramePr>
        <p:xfrm>
          <a:off x="5508625" y="2133600"/>
          <a:ext cx="1530350" cy="1489075"/>
        </p:xfrm>
        <a:graphic>
          <a:graphicData uri="http://schemas.openxmlformats.org/drawingml/2006/table">
            <a:tbl>
              <a:tblPr/>
              <a:tblGrid>
                <a:gridCol w="219075"/>
                <a:gridCol w="217488"/>
                <a:gridCol w="219075"/>
                <a:gridCol w="219075"/>
                <a:gridCol w="219075"/>
                <a:gridCol w="217487"/>
                <a:gridCol w="219075"/>
              </a:tblGrid>
              <a:tr h="212725">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r>
              <a:tr h="212725">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r>
              <a:tr h="212725">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000000"/>
                    </a:solid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r>
              <a:tr h="212725">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000000"/>
                    </a:solid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000000"/>
                    </a:solid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r>
              <a:tr h="212725">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000000"/>
                    </a:solid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000000"/>
                    </a:solid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r>
              <a:tr h="212725">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r>
              <a:tr h="212725">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r>
            </a:tbl>
          </a:graphicData>
        </a:graphic>
      </p:graphicFrame>
      <p:graphicFrame>
        <p:nvGraphicFramePr>
          <p:cNvPr id="239339" name="表格 239338"/>
          <p:cNvGraphicFramePr/>
          <p:nvPr/>
        </p:nvGraphicFramePr>
        <p:xfrm>
          <a:off x="7308850" y="2133600"/>
          <a:ext cx="1530350" cy="1489075"/>
        </p:xfrm>
        <a:graphic>
          <a:graphicData uri="http://schemas.openxmlformats.org/drawingml/2006/table">
            <a:tbl>
              <a:tblPr/>
              <a:tblGrid>
                <a:gridCol w="219075"/>
                <a:gridCol w="217488"/>
                <a:gridCol w="219075"/>
                <a:gridCol w="219075"/>
                <a:gridCol w="219075"/>
                <a:gridCol w="217487"/>
                <a:gridCol w="219075"/>
              </a:tblGrid>
              <a:tr h="212725">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r>
              <a:tr h="212725">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r>
              <a:tr h="212725">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000000"/>
                    </a:solid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r>
              <a:tr h="212725">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000000"/>
                    </a:solid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r>
              <a:tr h="212725">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000000"/>
                    </a:solid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000000"/>
                    </a:solid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000000"/>
                    </a:solid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r>
              <a:tr h="212725">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r>
              <a:tr h="212725">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r>
            </a:tbl>
          </a:graphicData>
        </a:graphic>
      </p:graphicFrame>
      <p:sp>
        <p:nvSpPr>
          <p:cNvPr id="239340" name="文本框 239339"/>
          <p:cNvSpPr txBox="1"/>
          <p:nvPr/>
        </p:nvSpPr>
        <p:spPr>
          <a:xfrm>
            <a:off x="0" y="4005263"/>
            <a:ext cx="8964613" cy="823912"/>
          </a:xfrm>
          <a:prstGeom prst="rect">
            <a:avLst/>
          </a:prstGeom>
          <a:noFill/>
          <a:ln w="12700">
            <a:noFill/>
          </a:ln>
        </p:spPr>
        <p:txBody>
          <a:bodyPr>
            <a:spAutoFit/>
          </a:bodyPr>
          <a:p>
            <a:pPr>
              <a:spcBef>
                <a:spcPct val="50000"/>
              </a:spcBef>
            </a:pPr>
            <a:r>
              <a:rPr lang="en-US" altLang="zh-CN">
                <a:latin typeface="Arial" panose="020B0604020202020204" pitchFamily="34" charset="0"/>
              </a:rPr>
              <a:t>time 0                         time 1                   time2                 time 3                   time 4</a:t>
            </a:r>
            <a:endParaRPr lang="en-US" altLang="zh-CN">
              <a:latin typeface="Arial" panose="020B0604020202020204" pitchFamily="34" charset="0"/>
            </a:endParaRPr>
          </a:p>
          <a:p>
            <a:pPr>
              <a:spcBef>
                <a:spcPct val="50000"/>
              </a:spcBef>
            </a:pPr>
            <a:r>
              <a:rPr lang="en-US" altLang="zh-CN">
                <a:latin typeface="Arial" panose="020B0604020202020204" pitchFamily="34" charset="0"/>
              </a:rPr>
              <a:t>                       </a:t>
            </a:r>
            <a:r>
              <a:rPr lang="en-US" altLang="zh-CN" sz="2000">
                <a:latin typeface="Arial" panose="020B0604020202020204" pitchFamily="34" charset="0"/>
              </a:rPr>
              <a:t>Figure 12.12  A glider moves across the display.</a:t>
            </a:r>
            <a:endParaRPr lang="en-US" altLang="zh-CN" sz="2000">
              <a:latin typeface="Arial" panose="020B0604020202020204" pitchFamily="34" charset="0"/>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34498" name="标题 234497"/>
          <p:cNvSpPr>
            <a:spLocks noGrp="1" noRot="1"/>
          </p:cNvSpPr>
          <p:nvPr>
            <p:ph type="title"/>
          </p:nvPr>
        </p:nvSpPr>
        <p:spPr/>
        <p:txBody>
          <a:bodyPr anchor="ctr" anchorCtr="0"/>
          <a:p>
            <a:endParaRPr dirty="0"/>
          </a:p>
        </p:txBody>
      </p:sp>
      <p:sp>
        <p:nvSpPr>
          <p:cNvPr id="234499" name="文本占位符 234498"/>
          <p:cNvSpPr>
            <a:spLocks noGrp="1" noRot="1"/>
          </p:cNvSpPr>
          <p:nvPr>
            <p:ph type="body" idx="1"/>
          </p:nvPr>
        </p:nvSpPr>
        <p:spPr/>
        <p:txBody>
          <a:bodyPr/>
          <a:p>
            <a:r>
              <a:rPr lang="en-US" altLang="zh-CN" sz="2400"/>
              <a:t>An interesting aspect of the game of life is that entities such as the glider persist until interacting with other members of their society; what then happens can be difficult to understand and predict. For example, in Figure 12.13, we see the situation where two gliders emerge and engage.</a:t>
            </a:r>
            <a:endParaRPr lang="en-US" altLang="zh-CN" sz="2400"/>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35522" name="标题 235521"/>
          <p:cNvSpPr>
            <a:spLocks noGrp="1" noRot="1"/>
          </p:cNvSpPr>
          <p:nvPr>
            <p:ph type="title"/>
          </p:nvPr>
        </p:nvSpPr>
        <p:spPr/>
        <p:txBody>
          <a:bodyPr anchor="ctr" anchorCtr="0"/>
          <a:p>
            <a:endParaRPr dirty="0"/>
          </a:p>
        </p:txBody>
      </p:sp>
      <p:sp>
        <p:nvSpPr>
          <p:cNvPr id="235523" name="文本占位符 235522"/>
          <p:cNvSpPr>
            <a:spLocks noGrp="1" noRot="1"/>
          </p:cNvSpPr>
          <p:nvPr>
            <p:ph type="body" idx="1"/>
          </p:nvPr>
        </p:nvSpPr>
        <p:spPr>
          <a:xfrm>
            <a:off x="250825" y="4221163"/>
            <a:ext cx="8540750" cy="1439862"/>
          </a:xfrm>
        </p:spPr>
        <p:txBody>
          <a:bodyPr/>
          <a:p>
            <a:pPr>
              <a:lnSpc>
                <a:spcPct val="90000"/>
              </a:lnSpc>
              <a:buNone/>
            </a:pPr>
            <a:r>
              <a:rPr lang="en-US" altLang="zh-CN" sz="2000"/>
              <a:t>time 0              time 1                   time 2                time 3              time 4</a:t>
            </a:r>
            <a:endParaRPr lang="en-US" altLang="zh-CN" sz="2000"/>
          </a:p>
          <a:p>
            <a:pPr>
              <a:lnSpc>
                <a:spcPct val="90000"/>
              </a:lnSpc>
              <a:buNone/>
            </a:pPr>
            <a:r>
              <a:rPr lang="en-US" altLang="zh-CN" sz="2000"/>
              <a:t>        </a:t>
            </a:r>
            <a:r>
              <a:rPr lang="en-US" altLang="zh-CN" sz="2400"/>
              <a:t>Figure   12.13  A glider is consumed by another entity.</a:t>
            </a:r>
            <a:endParaRPr lang="en-US" altLang="zh-CN" sz="2400"/>
          </a:p>
        </p:txBody>
      </p:sp>
      <p:graphicFrame>
        <p:nvGraphicFramePr>
          <p:cNvPr id="235624" name="表格 235623"/>
          <p:cNvGraphicFramePr/>
          <p:nvPr/>
        </p:nvGraphicFramePr>
        <p:xfrm>
          <a:off x="0" y="2133600"/>
          <a:ext cx="1530350" cy="1701800"/>
        </p:xfrm>
        <a:graphic>
          <a:graphicData uri="http://schemas.openxmlformats.org/drawingml/2006/table">
            <a:tbl>
              <a:tblPr/>
              <a:tblGrid>
                <a:gridCol w="219075"/>
                <a:gridCol w="217488"/>
                <a:gridCol w="219075"/>
                <a:gridCol w="219075"/>
                <a:gridCol w="219075"/>
                <a:gridCol w="217487"/>
                <a:gridCol w="219075"/>
              </a:tblGrid>
              <a:tr h="212725">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000000"/>
                    </a:solid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r>
              <a:tr h="212725">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bg1"/>
                    </a:solid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000000"/>
                    </a:solid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r>
              <a:tr h="212725">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bg1"/>
                    </a:solid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000000"/>
                    </a:solid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000000"/>
                    </a:solid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000000"/>
                    </a:solidFill>
                  </a:tcPr>
                </a:tc>
              </a:tr>
              <a:tr h="212725">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solidFill>
                          <a:schemeClr val="bg1"/>
                        </a:solidFill>
                      </a:endParaRP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bg1"/>
                    </a:solid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bg1"/>
                    </a:solid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bg1"/>
                    </a:solid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r>
              <a:tr h="212725">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bg1"/>
                    </a:solid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000000"/>
                    </a:solid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000000"/>
                    </a:solid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r>
              <a:tr h="212725">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000000"/>
                    </a:solid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r>
              <a:tr h="212725">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000000"/>
                    </a:solid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000000"/>
                    </a:solid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000000"/>
                    </a:solid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r>
              <a:tr h="212725">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solidFill>
                      <a:srgbClr val="000000"/>
                    </a:solid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r>
            </a:tbl>
          </a:graphicData>
        </a:graphic>
      </p:graphicFrame>
      <p:graphicFrame>
        <p:nvGraphicFramePr>
          <p:cNvPr id="235930" name="表格 235929"/>
          <p:cNvGraphicFramePr/>
          <p:nvPr/>
        </p:nvGraphicFramePr>
        <p:xfrm>
          <a:off x="1763713" y="2133600"/>
          <a:ext cx="1530350" cy="1701800"/>
        </p:xfrm>
        <a:graphic>
          <a:graphicData uri="http://schemas.openxmlformats.org/drawingml/2006/table">
            <a:tbl>
              <a:tblPr/>
              <a:tblGrid>
                <a:gridCol w="219075"/>
                <a:gridCol w="217488"/>
                <a:gridCol w="219075"/>
                <a:gridCol w="219075"/>
                <a:gridCol w="219075"/>
                <a:gridCol w="217487"/>
                <a:gridCol w="219075"/>
              </a:tblGrid>
              <a:tr h="212725">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bg1"/>
                    </a:solid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r>
              <a:tr h="212725">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bg1"/>
                    </a:solid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000000"/>
                    </a:solid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000000"/>
                    </a:solidFill>
                  </a:tcPr>
                </a:tc>
              </a:tr>
              <a:tr h="212725">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bg1"/>
                    </a:solid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000000"/>
                    </a:solid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000000"/>
                    </a:solid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bg1"/>
                    </a:solidFill>
                  </a:tcPr>
                </a:tc>
              </a:tr>
              <a:tr h="212725">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solidFill>
                          <a:schemeClr val="bg1"/>
                        </a:solidFill>
                      </a:endParaRP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bg1"/>
                    </a:solid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bg1"/>
                    </a:solid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000000"/>
                    </a:solid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000000"/>
                    </a:solid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000000"/>
                    </a:solid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r>
              <a:tr h="212725">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bg1"/>
                    </a:solid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000000"/>
                    </a:solid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000000"/>
                    </a:solid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r>
              <a:tr h="212725">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000000"/>
                    </a:solid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r>
              <a:tr h="212725">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000000"/>
                    </a:solid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000000"/>
                    </a:solid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000000"/>
                    </a:solid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r>
              <a:tr h="212725">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solidFill>
                      <a:srgbClr val="000000"/>
                    </a:solid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r>
            </a:tbl>
          </a:graphicData>
        </a:graphic>
      </p:graphicFrame>
      <p:graphicFrame>
        <p:nvGraphicFramePr>
          <p:cNvPr id="235946" name="表格 235945"/>
          <p:cNvGraphicFramePr/>
          <p:nvPr/>
        </p:nvGraphicFramePr>
        <p:xfrm>
          <a:off x="3492500" y="2133600"/>
          <a:ext cx="1530350" cy="1701800"/>
        </p:xfrm>
        <a:graphic>
          <a:graphicData uri="http://schemas.openxmlformats.org/drawingml/2006/table">
            <a:tbl>
              <a:tblPr/>
              <a:tblGrid>
                <a:gridCol w="219075"/>
                <a:gridCol w="217488"/>
                <a:gridCol w="219075"/>
                <a:gridCol w="219075"/>
                <a:gridCol w="219075"/>
                <a:gridCol w="217487"/>
                <a:gridCol w="219075"/>
              </a:tblGrid>
              <a:tr h="212725">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bg1"/>
                    </a:solid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r>
              <a:tr h="212725">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bg1"/>
                    </a:solid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000000"/>
                    </a:solid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r>
              <a:tr h="212725">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bg1"/>
                    </a:solid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bg1"/>
                    </a:solid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bg1"/>
                    </a:solid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000000"/>
                    </a:solidFill>
                  </a:tcPr>
                </a:tc>
              </a:tr>
              <a:tr h="212725">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solidFill>
                          <a:schemeClr val="bg1"/>
                        </a:solidFill>
                      </a:endParaRP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bg1"/>
                    </a:solid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000000"/>
                    </a:solid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bg1"/>
                    </a:solid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000000"/>
                    </a:solid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r>
              <a:tr h="212725">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bg1"/>
                    </a:solid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000000"/>
                    </a:solid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bg1"/>
                    </a:solid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r>
              <a:tr h="212725">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000000"/>
                    </a:solid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r>
              <a:tr h="212725">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000000"/>
                    </a:solid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000000"/>
                    </a:solid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000000"/>
                    </a:solid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r>
              <a:tr h="212725">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solidFill>
                      <a:srgbClr val="000000"/>
                    </a:solid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r>
            </a:tbl>
          </a:graphicData>
        </a:graphic>
      </p:graphicFrame>
      <p:graphicFrame>
        <p:nvGraphicFramePr>
          <p:cNvPr id="235947" name="表格 235946"/>
          <p:cNvGraphicFramePr/>
          <p:nvPr/>
        </p:nvGraphicFramePr>
        <p:xfrm>
          <a:off x="5292725" y="2133600"/>
          <a:ext cx="1530350" cy="1701800"/>
        </p:xfrm>
        <a:graphic>
          <a:graphicData uri="http://schemas.openxmlformats.org/drawingml/2006/table">
            <a:tbl>
              <a:tblPr/>
              <a:tblGrid>
                <a:gridCol w="219075"/>
                <a:gridCol w="217488"/>
                <a:gridCol w="219075"/>
                <a:gridCol w="219075"/>
                <a:gridCol w="219075"/>
                <a:gridCol w="217487"/>
                <a:gridCol w="219075"/>
              </a:tblGrid>
              <a:tr h="212725">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bg1"/>
                    </a:solid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r>
              <a:tr h="212725">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bg1"/>
                    </a:solid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bg1"/>
                    </a:solid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r>
              <a:tr h="212725">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bg1"/>
                    </a:solid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bg1"/>
                    </a:solid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000000"/>
                    </a:solid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bg1"/>
                    </a:solidFill>
                  </a:tcPr>
                </a:tc>
              </a:tr>
              <a:tr h="212725">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solidFill>
                          <a:schemeClr val="bg1"/>
                        </a:solidFill>
                      </a:endParaRP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bg1"/>
                    </a:solid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bg1"/>
                    </a:solid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bg1"/>
                    </a:solid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r>
              <a:tr h="212725">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bg1"/>
                    </a:solid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000000"/>
                    </a:solid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000000"/>
                    </a:solid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r>
              <a:tr h="212725">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000000"/>
                    </a:solid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r>
              <a:tr h="212725">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000000"/>
                    </a:solid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000000"/>
                    </a:solid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000000"/>
                    </a:solid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r>
              <a:tr h="212725">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solidFill>
                      <a:srgbClr val="000000"/>
                    </a:solid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r>
            </a:tbl>
          </a:graphicData>
        </a:graphic>
      </p:graphicFrame>
      <p:graphicFrame>
        <p:nvGraphicFramePr>
          <p:cNvPr id="235944" name="表格 235943"/>
          <p:cNvGraphicFramePr/>
          <p:nvPr/>
        </p:nvGraphicFramePr>
        <p:xfrm>
          <a:off x="7019925" y="2133600"/>
          <a:ext cx="1530350" cy="1701800"/>
        </p:xfrm>
        <a:graphic>
          <a:graphicData uri="http://schemas.openxmlformats.org/drawingml/2006/table">
            <a:tbl>
              <a:tblPr/>
              <a:tblGrid>
                <a:gridCol w="219075"/>
                <a:gridCol w="217488"/>
                <a:gridCol w="219075"/>
                <a:gridCol w="219075"/>
                <a:gridCol w="219075"/>
                <a:gridCol w="217487"/>
                <a:gridCol w="219075"/>
              </a:tblGrid>
              <a:tr h="212725">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bg1"/>
                    </a:solid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r>
              <a:tr h="212725">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bg1"/>
                    </a:solid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bg1"/>
                    </a:solid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r>
              <a:tr h="212725">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bg1"/>
                    </a:solid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bg1"/>
                    </a:solid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bg1"/>
                    </a:solid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bg1"/>
                    </a:solidFill>
                  </a:tcPr>
                </a:tc>
              </a:tr>
              <a:tr h="212725">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solidFill>
                          <a:schemeClr val="bg1"/>
                        </a:solidFill>
                      </a:endParaRP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bg1"/>
                    </a:solid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bg1"/>
                    </a:solid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bg1"/>
                    </a:solid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r>
              <a:tr h="212725">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bg1"/>
                    </a:solid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000000"/>
                    </a:solid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000000"/>
                    </a:solid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r>
              <a:tr h="212725">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000000"/>
                    </a:solid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r>
              <a:tr h="212725">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000000"/>
                    </a:solid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000000"/>
                    </a:solid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000000"/>
                    </a:solid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r>
              <a:tr h="212725">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solidFill>
                      <a:srgbClr val="000000"/>
                    </a:solid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800" dirty="0"/>
                    </a:p>
                  </a:txBody>
                  <a:tcPr>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r>
            </a:tbl>
          </a:graphicData>
        </a:graphic>
      </p:graphicFrame>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36546" name="标题 236545"/>
          <p:cNvSpPr>
            <a:spLocks noGrp="1" noRot="1"/>
          </p:cNvSpPr>
          <p:nvPr>
            <p:ph type="title"/>
          </p:nvPr>
        </p:nvSpPr>
        <p:spPr/>
        <p:txBody>
          <a:bodyPr anchor="ctr" anchorCtr="0"/>
          <a:p>
            <a:r>
              <a:rPr lang="en-US" altLang="zh-CN" sz="2800"/>
              <a:t>12.3.2  Evolutionary Programming</a:t>
            </a:r>
            <a:endParaRPr lang="en-US" altLang="zh-CN" sz="2800"/>
          </a:p>
        </p:txBody>
      </p:sp>
      <p:sp>
        <p:nvSpPr>
          <p:cNvPr id="236547" name="文本占位符 236546"/>
          <p:cNvSpPr>
            <a:spLocks noGrp="1" noRot="1"/>
          </p:cNvSpPr>
          <p:nvPr>
            <p:ph type="body" idx="1"/>
          </p:nvPr>
        </p:nvSpPr>
        <p:spPr/>
        <p:txBody>
          <a:bodyPr/>
          <a:p>
            <a:r>
              <a:rPr lang="en-US" altLang="zh-CN" sz="2400"/>
              <a:t>We now discuss societies of linked FSMs and analyze them as emergent entities. This study is sometimes called evolutionary programming.</a:t>
            </a:r>
            <a:endParaRPr lang="en-US" altLang="zh-CN" sz="2400"/>
          </a:p>
          <a:p>
            <a:r>
              <a:rPr lang="en-US" altLang="zh-CN" sz="2400"/>
              <a:t>John von Neumann, in a series of lectures in 1949, explored the question of what level of organizational complexity was required for self-replication to occur (Burks 1970). Burks cites von Niumann’s goal as “</a:t>
            </a:r>
            <a:r>
              <a:rPr lang="en-US" altLang="zh-CN" sz="2400">
                <a:latin typeface="Arial" panose="020B0604020202020204" pitchFamily="34" charset="0"/>
              </a:rPr>
              <a:t>…</a:t>
            </a:r>
            <a:r>
              <a:rPr lang="en-US" altLang="zh-CN" sz="2400"/>
              <a:t>not trying to simulate the self-reproduction of a natural system at the level of genetics and biochemistry. He wished to abstract from the natural self-reproduction problem its logical form”.</a:t>
            </a:r>
            <a:endParaRPr lang="en-US" altLang="zh-CN" sz="2400"/>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43714" name="标题 243713"/>
          <p:cNvSpPr>
            <a:spLocks noGrp="1" noRot="1"/>
          </p:cNvSpPr>
          <p:nvPr>
            <p:ph type="title"/>
          </p:nvPr>
        </p:nvSpPr>
        <p:spPr/>
        <p:txBody>
          <a:bodyPr anchor="ctr" anchorCtr="0"/>
          <a:p>
            <a:endParaRPr dirty="0"/>
          </a:p>
        </p:txBody>
      </p:sp>
      <p:sp>
        <p:nvSpPr>
          <p:cNvPr id="243715" name="文本占位符 243714"/>
          <p:cNvSpPr>
            <a:spLocks noGrp="1" noRot="1"/>
          </p:cNvSpPr>
          <p:nvPr>
            <p:ph type="body" idx="1"/>
          </p:nvPr>
        </p:nvSpPr>
        <p:spPr/>
        <p:txBody>
          <a:bodyPr/>
          <a:p>
            <a:r>
              <a:rPr lang="en-US" altLang="zh-CN" sz="2400"/>
              <a:t>Interestingly,  von </a:t>
            </a:r>
            <a:r>
              <a:rPr lang="en-US" altLang="zh-CN" sz="2400" err="1"/>
              <a:t>Niumann</a:t>
            </a:r>
            <a:r>
              <a:rPr lang="en-US" altLang="zh-CN" sz="2400"/>
              <a:t> designed his self-replicating automaton, estimated to contain at least 40,000 cells, to have the functionality of a Universal Turing Machine.</a:t>
            </a:r>
            <a:endParaRPr lang="en-US" altLang="zh-CN" sz="2400"/>
          </a:p>
          <a:p>
            <a:r>
              <a:rPr lang="en-US" altLang="zh-CN" sz="2400"/>
              <a:t>Later </a:t>
            </a:r>
            <a:r>
              <a:rPr lang="en-US" altLang="zh-CN" sz="2400" err="1"/>
              <a:t>Codd</a:t>
            </a:r>
            <a:r>
              <a:rPr lang="en-US" altLang="zh-CN" sz="2400"/>
              <a:t> (1968) reduced the number of states required for a computationally universal, self-reproducing automaton from 29 to 8, but required an estimated 100,000,000 cells for the full design.</a:t>
            </a:r>
            <a:endParaRPr lang="en-US" altLang="zh-CN" sz="2400"/>
          </a:p>
          <a:p>
            <a:r>
              <a:rPr lang="en-US" altLang="zh-CN" sz="2400"/>
              <a:t>Later Devore simplified </a:t>
            </a:r>
            <a:r>
              <a:rPr lang="en-US" altLang="zh-CN" sz="2400" err="1"/>
              <a:t>Codd’s</a:t>
            </a:r>
            <a:r>
              <a:rPr lang="en-US" altLang="zh-CN" sz="2400"/>
              <a:t> machine to occupy only about 87,500 cells.</a:t>
            </a:r>
            <a:endParaRPr lang="en-US" altLang="zh-CN" sz="2400"/>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44738" name="标题 244737"/>
          <p:cNvSpPr>
            <a:spLocks noGrp="1" noRot="1"/>
          </p:cNvSpPr>
          <p:nvPr>
            <p:ph type="title"/>
          </p:nvPr>
        </p:nvSpPr>
        <p:spPr/>
        <p:txBody>
          <a:bodyPr anchor="ctr" anchorCtr="0"/>
          <a:p>
            <a:endParaRPr dirty="0"/>
          </a:p>
        </p:txBody>
      </p:sp>
      <p:sp>
        <p:nvSpPr>
          <p:cNvPr id="244739" name="文本占位符 244738"/>
          <p:cNvSpPr>
            <a:spLocks noGrp="1" noRot="1"/>
          </p:cNvSpPr>
          <p:nvPr>
            <p:ph type="body" idx="1"/>
          </p:nvPr>
        </p:nvSpPr>
        <p:spPr/>
        <p:txBody>
          <a:bodyPr/>
          <a:p>
            <a:r>
              <a:rPr lang="en-US" altLang="zh-CN" sz="2400"/>
              <a:t>In modern times, Langton created a self-replicating automaton, without computational universality, where each cell had only eight states and occupied just 100 cells (Langton 1986, Hightower 1992, </a:t>
            </a:r>
            <a:r>
              <a:rPr lang="en-US" altLang="zh-CN" sz="2400" err="1"/>
              <a:t>Codd</a:t>
            </a:r>
            <a:r>
              <a:rPr lang="en-US" altLang="zh-CN" sz="2400"/>
              <a:t> 1992).</a:t>
            </a:r>
            <a:endParaRPr lang="en-US" altLang="zh-CN" sz="2400"/>
          </a:p>
          <a:p>
            <a:r>
              <a:rPr lang="en-US" altLang="zh-CN" sz="2400"/>
              <a:t>Rodney Brooks (1991a, b) at MIT has built a research program based on the premise of a-life, namely that intelligence emerges through the interactions of a number of simple autonomous agents.</a:t>
            </a:r>
            <a:endParaRPr lang="en-US" altLang="zh-CN" sz="2400"/>
          </a:p>
          <a:p>
            <a:endParaRPr lang="en-US" altLang="zh-CN" sz="240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灯片编号占位符 1"/>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just">
              <a:lnSpc>
                <a:spcPct val="120000"/>
              </a:lnSpc>
              <a:spcBef>
                <a:spcPct val="20000"/>
              </a:spcBef>
              <a:buClr>
                <a:schemeClr val="accent2"/>
              </a:buClr>
              <a:buFont typeface="Wingdings" panose="05000000000000000000" pitchFamily="2" charset="2"/>
              <a:buChar char="o"/>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algn="r">
              <a:lnSpc>
                <a:spcPct val="100000"/>
              </a:lnSpc>
              <a:spcBef>
                <a:spcPct val="0"/>
              </a:spcBef>
              <a:buClrTx/>
              <a:buFontTx/>
              <a:buNone/>
            </a:pPr>
            <a:fld id="{6E076192-D202-44BF-B493-22C55ACB9B9E}" type="slidenum">
              <a:rPr lang="ja-JP" altLang="en-US" sz="1800">
                <a:solidFill>
                  <a:srgbClr val="A50021"/>
                </a:solidFill>
                <a:ea typeface="MS PGothic" panose="020B0600070205080204" pitchFamily="34" charset="-128"/>
              </a:rPr>
            </a:fld>
            <a:endParaRPr lang="en-US" altLang="ja-JP" sz="1800">
              <a:solidFill>
                <a:srgbClr val="A50021"/>
              </a:solidFill>
              <a:ea typeface="MS PGothic" panose="020B0600070205080204" pitchFamily="34" charset="-128"/>
            </a:endParaRPr>
          </a:p>
        </p:txBody>
      </p:sp>
      <p:sp>
        <p:nvSpPr>
          <p:cNvPr id="69635" name="Rectangle 2"/>
          <p:cNvSpPr>
            <a:spLocks noGrp="1" noChangeArrowheads="1"/>
          </p:cNvSpPr>
          <p:nvPr>
            <p:ph type="title" idx="4294967295"/>
          </p:nvPr>
        </p:nvSpPr>
        <p:spPr>
          <a:xfrm>
            <a:off x="0" y="0"/>
            <a:ext cx="9144000" cy="692150"/>
          </a:xfrm>
        </p:spPr>
        <p:txBody>
          <a:bodyPr/>
          <a:lstStyle/>
          <a:p>
            <a:pPr eaLnBrk="1" hangingPunct="1"/>
            <a:r>
              <a:rPr lang="en-US" altLang="zh-CN" sz="3600" b="0">
                <a:latin typeface="Times New Roman" panose="02020603050405020304" pitchFamily="18" charset="0"/>
                <a:ea typeface="黑体" panose="02010609060101010101" pitchFamily="49" charset="-122"/>
              </a:rPr>
              <a:t>6.2.9  </a:t>
            </a:r>
            <a:r>
              <a:rPr lang="zh-CN" altLang="en-US" sz="3600" b="0">
                <a:latin typeface="Times New Roman" panose="02020603050405020304" pitchFamily="18" charset="0"/>
                <a:ea typeface="黑体" panose="02010609060101010101" pitchFamily="49" charset="-122"/>
              </a:rPr>
              <a:t>遗传算法的一般步骤</a:t>
            </a:r>
            <a:endParaRPr lang="zh-CN" altLang="en-US" sz="3600" b="0">
              <a:latin typeface="Times New Roman" panose="02020603050405020304" pitchFamily="18" charset="0"/>
              <a:ea typeface="黑体" panose="02010609060101010101" pitchFamily="49" charset="-122"/>
            </a:endParaRPr>
          </a:p>
        </p:txBody>
      </p:sp>
      <p:sp>
        <p:nvSpPr>
          <p:cNvPr id="69636" name="Rectangle 4"/>
          <p:cNvSpPr>
            <a:spLocks noChangeArrowheads="1"/>
          </p:cNvSpPr>
          <p:nvPr/>
        </p:nvSpPr>
        <p:spPr bwMode="auto">
          <a:xfrm>
            <a:off x="3033713" y="15001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just">
              <a:lnSpc>
                <a:spcPct val="120000"/>
              </a:lnSpc>
              <a:spcBef>
                <a:spcPct val="20000"/>
              </a:spcBef>
              <a:buClr>
                <a:schemeClr val="accent2"/>
              </a:buClr>
              <a:buFont typeface="Wingdings" panose="05000000000000000000" pitchFamily="2" charset="2"/>
              <a:buChar char="o"/>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algn="l" eaLnBrk="1" hangingPunct="1">
              <a:lnSpc>
                <a:spcPct val="100000"/>
              </a:lnSpc>
              <a:spcBef>
                <a:spcPct val="0"/>
              </a:spcBef>
              <a:buClrTx/>
              <a:buFontTx/>
              <a:buNone/>
            </a:pPr>
            <a:endParaRPr lang="zh-CN" altLang="en-US" sz="2400">
              <a:solidFill>
                <a:schemeClr val="bg1"/>
              </a:solidFill>
              <a:latin typeface="宋体" panose="02010600030101010101" pitchFamily="2" charset="-122"/>
            </a:endParaRPr>
          </a:p>
        </p:txBody>
      </p:sp>
      <p:pic>
        <p:nvPicPr>
          <p:cNvPr id="69637"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371600" y="798513"/>
            <a:ext cx="6324600" cy="594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45762" name="标题 245761"/>
          <p:cNvSpPr>
            <a:spLocks noGrp="1" noRot="1"/>
          </p:cNvSpPr>
          <p:nvPr>
            <p:ph type="title"/>
          </p:nvPr>
        </p:nvSpPr>
        <p:spPr/>
        <p:txBody>
          <a:bodyPr anchor="ctr" anchorCtr="0"/>
          <a:p>
            <a:endParaRPr dirty="0"/>
          </a:p>
        </p:txBody>
      </p:sp>
      <p:sp>
        <p:nvSpPr>
          <p:cNvPr id="245763" name="文本占位符 245762"/>
          <p:cNvSpPr>
            <a:spLocks noGrp="1" noRot="1"/>
          </p:cNvSpPr>
          <p:nvPr>
            <p:ph type="body" idx="1"/>
          </p:nvPr>
        </p:nvSpPr>
        <p:spPr/>
        <p:txBody>
          <a:bodyPr/>
          <a:p>
            <a:pPr>
              <a:lnSpc>
                <a:spcPct val="90000"/>
              </a:lnSpc>
            </a:pPr>
            <a:r>
              <a:rPr lang="en-US" altLang="zh-CN" sz="2400"/>
              <a:t>Nils Nilsson and his students (Nilsson 1994, Benson 1995, Benson and Nilsson 1995) designed a </a:t>
            </a:r>
            <a:r>
              <a:rPr lang="en-US" altLang="zh-CN" sz="2400" err="1"/>
              <a:t>teleo</a:t>
            </a:r>
            <a:r>
              <a:rPr lang="en-US" altLang="zh-CN" sz="2400"/>
              <a:t>-reactive (T-R) program for agent control, a program that directs an agent towards a goal in a manner that continuously takes into account changing environmental circumstances.</a:t>
            </a:r>
            <a:endParaRPr lang="en-US" altLang="zh-CN" sz="2400"/>
          </a:p>
          <a:p>
            <a:pPr>
              <a:lnSpc>
                <a:spcPct val="90000"/>
              </a:lnSpc>
            </a:pPr>
            <a:r>
              <a:rPr lang="en-US" altLang="zh-CN" sz="2400"/>
              <a:t>The European commission is supporting the PACE, Programmable Artificial Cell Evolution, project.</a:t>
            </a:r>
            <a:endParaRPr lang="en-US" altLang="zh-CN" sz="2400"/>
          </a:p>
          <a:p>
            <a:pPr>
              <a:lnSpc>
                <a:spcPct val="90000"/>
              </a:lnSpc>
            </a:pPr>
            <a:r>
              <a:rPr lang="en-US" altLang="zh-CN" sz="2400"/>
              <a:t>The John </a:t>
            </a:r>
            <a:r>
              <a:rPr lang="en-US" altLang="zh-CN" sz="2400" err="1"/>
              <a:t>Koza</a:t>
            </a:r>
            <a:r>
              <a:rPr lang="en-US" altLang="zh-CN" sz="2400"/>
              <a:t> research effort in genetic programming at Stanford University continues to publish its many successes.</a:t>
            </a:r>
            <a:endParaRPr lang="en-US" altLang="zh-CN" sz="2400"/>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46786" name="标题 246785"/>
          <p:cNvSpPr>
            <a:spLocks noGrp="1" noRot="1"/>
          </p:cNvSpPr>
          <p:nvPr>
            <p:ph type="title"/>
          </p:nvPr>
        </p:nvSpPr>
        <p:spPr/>
        <p:txBody>
          <a:bodyPr anchor="ctr" anchorCtr="0"/>
          <a:p>
            <a:r>
              <a:rPr lang="en-US" altLang="zh-CN" sz="2800"/>
              <a:t>12.3.3 A Case Study in Emergence </a:t>
            </a:r>
            <a:endParaRPr lang="en-US" altLang="zh-CN" sz="2800"/>
          </a:p>
        </p:txBody>
      </p:sp>
      <p:sp>
        <p:nvSpPr>
          <p:cNvPr id="246787" name="文本占位符 246786"/>
          <p:cNvSpPr>
            <a:spLocks noGrp="1" noRot="1"/>
          </p:cNvSpPr>
          <p:nvPr>
            <p:ph type="body" idx="1"/>
          </p:nvPr>
        </p:nvSpPr>
        <p:spPr/>
        <p:txBody>
          <a:bodyPr/>
          <a:p>
            <a:r>
              <a:rPr lang="en-US" altLang="zh-CN" sz="2400"/>
              <a:t>The term emergent computation describes the appearance of global information processing structures in these systems.</a:t>
            </a:r>
            <a:endParaRPr lang="en-US" altLang="zh-CN" sz="2400"/>
          </a:p>
          <a:p>
            <a:r>
              <a:rPr lang="en-US" altLang="zh-CN" sz="2400"/>
              <a:t>Specifically, a cellular automaton (CA) is made up of a number of individual cells.</a:t>
            </a:r>
            <a:endParaRPr lang="en-US" altLang="zh-CN" sz="2400"/>
          </a:p>
          <a:p>
            <a:r>
              <a:rPr lang="en-US" altLang="zh-CN" sz="2400"/>
              <a:t>Each cell changes state as a function of its own state and the states of its two immediate neighbors.</a:t>
            </a:r>
            <a:endParaRPr lang="en-US" altLang="zh-CN" sz="2400"/>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47810" name="标题 247809"/>
          <p:cNvSpPr>
            <a:spLocks noGrp="1" noRot="1"/>
          </p:cNvSpPr>
          <p:nvPr>
            <p:ph type="title"/>
          </p:nvPr>
        </p:nvSpPr>
        <p:spPr/>
        <p:txBody>
          <a:bodyPr anchor="ctr" anchorCtr="0"/>
          <a:p>
            <a:endParaRPr dirty="0"/>
          </a:p>
        </p:txBody>
      </p:sp>
      <p:sp>
        <p:nvSpPr>
          <p:cNvPr id="247811" name="文本占位符 247810"/>
          <p:cNvSpPr>
            <a:spLocks noGrp="1" noRot="1"/>
          </p:cNvSpPr>
          <p:nvPr>
            <p:ph type="body" idx="1"/>
          </p:nvPr>
        </p:nvSpPr>
        <p:spPr/>
        <p:txBody>
          <a:bodyPr/>
          <a:p>
            <a:r>
              <a:rPr lang="en-US" altLang="zh-CN" sz="2400"/>
              <a:t>Next we describe the rule set that determines the activity of the cells that make up each CA. Figure 12.15 presents a one-dimensional binary-state nearest neighbor CA, with N=11 cells. Both the lattice and the rule table for updating the lattice are presented.</a:t>
            </a:r>
            <a:endParaRPr lang="en-US" altLang="zh-CN" sz="2400"/>
          </a:p>
          <a:p>
            <a:r>
              <a:rPr lang="en-US" altLang="zh-CN" sz="2400"/>
              <a:t>The rule table supports the local majority vote rule: if a local neighborhood of three cells has a majority of ones, then the center cell becomes a one at the next time step; otherwise, it becomes a zero at the next time step.</a:t>
            </a:r>
            <a:endParaRPr lang="en-US" altLang="zh-CN" sz="2400"/>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48834" name="标题 248833"/>
          <p:cNvSpPr>
            <a:spLocks noGrp="1" noRot="1"/>
          </p:cNvSpPr>
          <p:nvPr>
            <p:ph type="title"/>
          </p:nvPr>
        </p:nvSpPr>
        <p:spPr/>
        <p:txBody>
          <a:bodyPr anchor="ctr" anchorCtr="0"/>
          <a:p>
            <a:endParaRPr dirty="0"/>
          </a:p>
        </p:txBody>
      </p:sp>
      <p:sp>
        <p:nvSpPr>
          <p:cNvPr id="248835" name="文本占位符 248834"/>
          <p:cNvSpPr>
            <a:spLocks noGrp="1" noRot="1"/>
          </p:cNvSpPr>
          <p:nvPr>
            <p:ph type="body" idx="1"/>
          </p:nvPr>
        </p:nvSpPr>
        <p:spPr>
          <a:xfrm>
            <a:off x="468313" y="2133600"/>
            <a:ext cx="8540750" cy="1727200"/>
          </a:xfrm>
        </p:spPr>
        <p:txBody>
          <a:bodyPr/>
          <a:p>
            <a:pPr>
              <a:lnSpc>
                <a:spcPct val="50000"/>
              </a:lnSpc>
              <a:buNone/>
            </a:pPr>
            <a:r>
              <a:rPr lang="en-US" altLang="zh-CN" dirty="0"/>
              <a:t>  </a:t>
            </a:r>
            <a:r>
              <a:rPr lang="en-US" altLang="zh-CN" sz="2000"/>
              <a:t>Rule table:</a:t>
            </a:r>
            <a:endParaRPr lang="en-US" altLang="zh-CN" sz="2000"/>
          </a:p>
          <a:p>
            <a:pPr>
              <a:lnSpc>
                <a:spcPct val="70000"/>
              </a:lnSpc>
              <a:buNone/>
            </a:pPr>
            <a:r>
              <a:rPr lang="en-US" altLang="zh-CN" sz="2000"/>
              <a:t>         neighborhood: 000 001 010 011 100 101 110 111</a:t>
            </a:r>
            <a:endParaRPr lang="en-US" altLang="zh-CN" sz="2000"/>
          </a:p>
          <a:p>
            <a:pPr>
              <a:lnSpc>
                <a:spcPct val="70000"/>
              </a:lnSpc>
              <a:buNone/>
            </a:pPr>
            <a:r>
              <a:rPr lang="en-US" altLang="zh-CN" sz="2000"/>
              <a:t>         output bit:          0     0     0     1      0    1      1     1</a:t>
            </a:r>
            <a:endParaRPr lang="en-US" altLang="zh-CN" sz="2000"/>
          </a:p>
          <a:p>
            <a:pPr>
              <a:lnSpc>
                <a:spcPct val="70000"/>
              </a:lnSpc>
              <a:buNone/>
            </a:pPr>
            <a:endParaRPr lang="en-US" altLang="zh-CN" sz="2000"/>
          </a:p>
          <a:p>
            <a:pPr>
              <a:lnSpc>
                <a:spcPct val="70000"/>
              </a:lnSpc>
              <a:buNone/>
            </a:pPr>
            <a:r>
              <a:rPr lang="en-US" altLang="zh-CN" sz="2000"/>
              <a:t>   Lattice</a:t>
            </a:r>
            <a:endParaRPr lang="en-US" altLang="zh-CN" sz="2000"/>
          </a:p>
          <a:p>
            <a:pPr>
              <a:lnSpc>
                <a:spcPct val="70000"/>
              </a:lnSpc>
              <a:buNone/>
            </a:pPr>
            <a:r>
              <a:rPr lang="en-US" altLang="zh-CN" sz="2000"/>
              <a:t>                                Neighborhood</a:t>
            </a:r>
            <a:endParaRPr lang="en-US" altLang="zh-CN"/>
          </a:p>
        </p:txBody>
      </p:sp>
      <p:graphicFrame>
        <p:nvGraphicFramePr>
          <p:cNvPr id="248867" name="表格 248866"/>
          <p:cNvGraphicFramePr/>
          <p:nvPr/>
        </p:nvGraphicFramePr>
        <p:xfrm>
          <a:off x="2411413" y="4221163"/>
          <a:ext cx="4464050" cy="273050"/>
        </p:xfrm>
        <a:graphic>
          <a:graphicData uri="http://schemas.openxmlformats.org/drawingml/2006/table">
            <a:tbl>
              <a:tblPr/>
              <a:tblGrid>
                <a:gridCol w="404813"/>
                <a:gridCol w="406400"/>
                <a:gridCol w="404812"/>
                <a:gridCol w="406400"/>
                <a:gridCol w="406400"/>
                <a:gridCol w="406400"/>
                <a:gridCol w="406400"/>
                <a:gridCol w="406400"/>
                <a:gridCol w="404813"/>
                <a:gridCol w="406400"/>
                <a:gridCol w="404812"/>
              </a:tblGrid>
              <a:tr h="273050">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r>
                        <a:rPr lang="en-US" altLang="zh-CN" sz="1200"/>
                        <a:t>1</a:t>
                      </a:r>
                      <a:endParaRPr lang="zh-CN" altLang="en-US" sz="1200"/>
                    </a:p>
                  </a:txBody>
                  <a:tcPr>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r>
                        <a:rPr lang="en-US" altLang="zh-CN" sz="1200"/>
                        <a:t>0</a:t>
                      </a:r>
                      <a:endParaRPr lang="zh-CN" altLang="en-US" sz="120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r>
                        <a:rPr lang="en-US" altLang="zh-CN" sz="1200"/>
                        <a:t>1</a:t>
                      </a:r>
                      <a:endParaRPr lang="zh-CN" altLang="en-US" sz="120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r>
                        <a:rPr lang="en-US" altLang="zh-CN" sz="1200"/>
                        <a:t>0</a:t>
                      </a:r>
                      <a:endParaRPr lang="zh-CN" altLang="en-US" sz="120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r>
                        <a:rPr lang="en-US" altLang="zh-CN" sz="1200"/>
                        <a:t>0</a:t>
                      </a:r>
                      <a:endParaRPr lang="zh-CN" altLang="en-US" sz="120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r>
                        <a:rPr lang="en-US" altLang="zh-CN" sz="1200"/>
                        <a:t>1</a:t>
                      </a:r>
                      <a:endParaRPr lang="zh-CN" altLang="en-US" sz="120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r>
                        <a:rPr lang="en-US" altLang="zh-CN" sz="1200"/>
                        <a:t>1</a:t>
                      </a:r>
                      <a:endParaRPr lang="zh-CN" altLang="en-US" sz="120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r>
                        <a:rPr lang="en-US" altLang="zh-CN" sz="1200"/>
                        <a:t>1</a:t>
                      </a:r>
                      <a:endParaRPr lang="zh-CN" altLang="en-US" sz="120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r>
                        <a:rPr lang="en-US" altLang="zh-CN" sz="1200"/>
                        <a:t>0</a:t>
                      </a:r>
                      <a:endParaRPr lang="zh-CN" altLang="en-US" sz="120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r>
                        <a:rPr lang="en-US" altLang="zh-CN" sz="1200"/>
                        <a:t>1</a:t>
                      </a:r>
                      <a:endParaRPr lang="zh-CN" altLang="en-US" sz="120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r>
                        <a:rPr lang="en-US" altLang="zh-CN" sz="1200"/>
                        <a:t>0</a:t>
                      </a:r>
                      <a:endParaRPr lang="zh-CN" altLang="en-US" sz="1200"/>
                    </a:p>
                  </a:txBody>
                  <a:tcPr>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r>
            </a:tbl>
          </a:graphicData>
        </a:graphic>
      </p:graphicFrame>
      <p:graphicFrame>
        <p:nvGraphicFramePr>
          <p:cNvPr id="248868" name="表格 248867"/>
          <p:cNvGraphicFramePr/>
          <p:nvPr/>
        </p:nvGraphicFramePr>
        <p:xfrm>
          <a:off x="2411413" y="4941888"/>
          <a:ext cx="4464050" cy="273050"/>
        </p:xfrm>
        <a:graphic>
          <a:graphicData uri="http://schemas.openxmlformats.org/drawingml/2006/table">
            <a:tbl>
              <a:tblPr/>
              <a:tblGrid>
                <a:gridCol w="404813"/>
                <a:gridCol w="406400"/>
                <a:gridCol w="404812"/>
                <a:gridCol w="406400"/>
                <a:gridCol w="406400"/>
                <a:gridCol w="406400"/>
                <a:gridCol w="406400"/>
                <a:gridCol w="406400"/>
                <a:gridCol w="404813"/>
                <a:gridCol w="406400"/>
                <a:gridCol w="404812"/>
              </a:tblGrid>
              <a:tr h="273050">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r>
                        <a:rPr lang="en-US" altLang="zh-CN" sz="1200"/>
                        <a:t>0</a:t>
                      </a:r>
                      <a:endParaRPr lang="zh-CN" altLang="en-US" sz="1200"/>
                    </a:p>
                  </a:txBody>
                  <a:tcPr>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r>
                        <a:rPr lang="en-US" altLang="zh-CN" sz="1200"/>
                        <a:t>1</a:t>
                      </a:r>
                      <a:endParaRPr lang="zh-CN" altLang="en-US" sz="120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r>
                        <a:rPr lang="en-US" altLang="zh-CN" sz="1200"/>
                        <a:t>0</a:t>
                      </a:r>
                      <a:endParaRPr lang="zh-CN" altLang="en-US" sz="120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r>
                        <a:rPr lang="en-US" altLang="zh-CN" sz="1200"/>
                        <a:t>0</a:t>
                      </a:r>
                      <a:endParaRPr lang="zh-CN" altLang="en-US" sz="120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r>
                        <a:rPr lang="en-US" altLang="zh-CN" sz="1200"/>
                        <a:t>0</a:t>
                      </a:r>
                      <a:endParaRPr lang="zh-CN" altLang="en-US" sz="120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r>
                        <a:rPr lang="en-US" altLang="zh-CN" sz="1200"/>
                        <a:t>1</a:t>
                      </a:r>
                      <a:endParaRPr lang="zh-CN" altLang="en-US" sz="120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r>
                        <a:rPr lang="en-US" altLang="zh-CN" sz="1200"/>
                        <a:t>1</a:t>
                      </a:r>
                      <a:endParaRPr lang="zh-CN" altLang="en-US" sz="120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r>
                        <a:rPr lang="en-US" altLang="zh-CN" sz="1200"/>
                        <a:t>1</a:t>
                      </a:r>
                      <a:endParaRPr lang="zh-CN" altLang="en-US" sz="120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r>
                        <a:rPr lang="en-US" altLang="zh-CN" sz="1200"/>
                        <a:t>1</a:t>
                      </a:r>
                      <a:endParaRPr lang="zh-CN" altLang="en-US" sz="120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r>
                        <a:rPr lang="en-US" altLang="zh-CN" sz="1200"/>
                        <a:t>0</a:t>
                      </a:r>
                      <a:endParaRPr lang="zh-CN" altLang="en-US" sz="120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r>
                        <a:rPr lang="en-US" altLang="zh-CN" sz="1200"/>
                        <a:t>1</a:t>
                      </a:r>
                      <a:endParaRPr lang="zh-CN" altLang="en-US" sz="1200"/>
                    </a:p>
                  </a:txBody>
                  <a:tcPr>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r>
            </a:tbl>
          </a:graphicData>
        </a:graphic>
      </p:graphicFrame>
      <p:grpSp>
        <p:nvGrpSpPr>
          <p:cNvPr id="248900" name="组合 248899"/>
          <p:cNvGrpSpPr/>
          <p:nvPr/>
        </p:nvGrpSpPr>
        <p:grpSpPr>
          <a:xfrm>
            <a:off x="3203575" y="4005263"/>
            <a:ext cx="1223963" cy="647700"/>
            <a:chOff x="2018" y="2523"/>
            <a:chExt cx="771" cy="408"/>
          </a:xfrm>
        </p:grpSpPr>
        <p:sp>
          <p:nvSpPr>
            <p:cNvPr id="248894" name="直接连接符 248893"/>
            <p:cNvSpPr/>
            <p:nvPr/>
          </p:nvSpPr>
          <p:spPr>
            <a:xfrm flipV="1">
              <a:off x="2018" y="2523"/>
              <a:ext cx="0" cy="408"/>
            </a:xfrm>
            <a:prstGeom prst="line">
              <a:avLst/>
            </a:prstGeom>
            <a:ln w="12700" cap="flat" cmpd="sng">
              <a:solidFill>
                <a:schemeClr val="tx1"/>
              </a:solidFill>
              <a:prstDash val="sysDot"/>
              <a:headEnd type="none" w="med" len="med"/>
              <a:tailEnd type="none" w="med" len="med"/>
            </a:ln>
          </p:spPr>
        </p:sp>
        <p:sp>
          <p:nvSpPr>
            <p:cNvPr id="248895" name="直接连接符 248894"/>
            <p:cNvSpPr/>
            <p:nvPr/>
          </p:nvSpPr>
          <p:spPr>
            <a:xfrm>
              <a:off x="2018" y="2523"/>
              <a:ext cx="771" cy="0"/>
            </a:xfrm>
            <a:prstGeom prst="line">
              <a:avLst/>
            </a:prstGeom>
            <a:ln w="12700" cap="flat" cmpd="sng">
              <a:solidFill>
                <a:schemeClr val="tx1"/>
              </a:solidFill>
              <a:prstDash val="sysDot"/>
              <a:headEnd type="none" w="med" len="med"/>
              <a:tailEnd type="none" w="med" len="med"/>
            </a:ln>
          </p:spPr>
        </p:sp>
        <p:sp>
          <p:nvSpPr>
            <p:cNvPr id="248896" name="直接连接符 248895"/>
            <p:cNvSpPr/>
            <p:nvPr/>
          </p:nvSpPr>
          <p:spPr>
            <a:xfrm>
              <a:off x="2789" y="2523"/>
              <a:ext cx="0" cy="408"/>
            </a:xfrm>
            <a:prstGeom prst="line">
              <a:avLst/>
            </a:prstGeom>
            <a:ln w="12700" cap="flat" cmpd="sng">
              <a:solidFill>
                <a:schemeClr val="tx1"/>
              </a:solidFill>
              <a:prstDash val="sysDot"/>
              <a:headEnd type="none" w="med" len="med"/>
              <a:tailEnd type="none" w="med" len="med"/>
            </a:ln>
          </p:spPr>
        </p:sp>
        <p:sp>
          <p:nvSpPr>
            <p:cNvPr id="248899" name="直接连接符 248898"/>
            <p:cNvSpPr/>
            <p:nvPr/>
          </p:nvSpPr>
          <p:spPr>
            <a:xfrm flipH="1">
              <a:off x="2018" y="2931"/>
              <a:ext cx="771" cy="0"/>
            </a:xfrm>
            <a:prstGeom prst="line">
              <a:avLst/>
            </a:prstGeom>
            <a:ln w="12700" cap="flat" cmpd="sng">
              <a:solidFill>
                <a:schemeClr val="tx1"/>
              </a:solidFill>
              <a:prstDash val="sysDot"/>
              <a:headEnd type="none" w="med" len="med"/>
              <a:tailEnd type="none" w="med" len="med"/>
            </a:ln>
          </p:spPr>
        </p:sp>
      </p:grpSp>
      <p:sp>
        <p:nvSpPr>
          <p:cNvPr id="248902" name="直接连接符 248901"/>
          <p:cNvSpPr/>
          <p:nvPr/>
        </p:nvSpPr>
        <p:spPr>
          <a:xfrm>
            <a:off x="3779838" y="3789363"/>
            <a:ext cx="0" cy="215900"/>
          </a:xfrm>
          <a:prstGeom prst="line">
            <a:avLst/>
          </a:prstGeom>
          <a:ln w="12700" cap="flat" cmpd="sng">
            <a:solidFill>
              <a:schemeClr val="tx1"/>
            </a:solidFill>
            <a:prstDash val="sysDot"/>
            <a:headEnd type="none" w="med" len="med"/>
            <a:tailEnd type="triangle" w="med" len="med"/>
          </a:ln>
        </p:spPr>
      </p:sp>
      <p:sp>
        <p:nvSpPr>
          <p:cNvPr id="248904" name="任意多边形 248903"/>
          <p:cNvSpPr/>
          <p:nvPr/>
        </p:nvSpPr>
        <p:spPr>
          <a:xfrm>
            <a:off x="2014538" y="3933825"/>
            <a:ext cx="612775" cy="431800"/>
          </a:xfrm>
          <a:custGeom>
            <a:avLst/>
            <a:gdLst/>
            <a:ahLst/>
            <a:cxnLst/>
            <a:pathLst>
              <a:path w="386" h="272">
                <a:moveTo>
                  <a:pt x="250" y="272"/>
                </a:moveTo>
                <a:cubicBezTo>
                  <a:pt x="125" y="203"/>
                  <a:pt x="0" y="135"/>
                  <a:pt x="23" y="90"/>
                </a:cubicBezTo>
                <a:cubicBezTo>
                  <a:pt x="46" y="45"/>
                  <a:pt x="216" y="22"/>
                  <a:pt x="386" y="0"/>
                </a:cubicBezTo>
              </a:path>
            </a:pathLst>
          </a:custGeom>
          <a:noFill/>
          <a:ln w="12700" cap="sq" cmpd="sng">
            <a:solidFill>
              <a:schemeClr val="tx1">
                <a:alpha val="100000"/>
              </a:schemeClr>
            </a:solidFill>
            <a:prstDash val="solid"/>
            <a:headEnd type="none" w="med" len="med"/>
            <a:tailEnd type="arrow" w="med" len="med"/>
          </a:ln>
        </p:spPr>
        <p:txBody>
          <a:bodyPr/>
          <a:p>
            <a:endParaRPr lang="zh-CN" altLang="en-US"/>
          </a:p>
        </p:txBody>
      </p:sp>
      <p:sp>
        <p:nvSpPr>
          <p:cNvPr id="248905" name="任意多边形 248904"/>
          <p:cNvSpPr/>
          <p:nvPr/>
        </p:nvSpPr>
        <p:spPr>
          <a:xfrm>
            <a:off x="6516688" y="3933825"/>
            <a:ext cx="923925" cy="431800"/>
          </a:xfrm>
          <a:custGeom>
            <a:avLst/>
            <a:gdLst/>
            <a:ahLst/>
            <a:cxnLst/>
            <a:pathLst>
              <a:path w="582" h="272">
                <a:moveTo>
                  <a:pt x="227" y="272"/>
                </a:moveTo>
                <a:cubicBezTo>
                  <a:pt x="404" y="181"/>
                  <a:pt x="582" y="90"/>
                  <a:pt x="544" y="45"/>
                </a:cubicBezTo>
                <a:cubicBezTo>
                  <a:pt x="506" y="0"/>
                  <a:pt x="253" y="0"/>
                  <a:pt x="0" y="0"/>
                </a:cubicBezTo>
              </a:path>
            </a:pathLst>
          </a:custGeom>
          <a:noFill/>
          <a:ln w="12700" cap="sq" cmpd="sng">
            <a:solidFill>
              <a:schemeClr val="tx1">
                <a:alpha val="100000"/>
              </a:schemeClr>
            </a:solidFill>
            <a:prstDash val="solid"/>
            <a:headEnd type="none" w="med" len="med"/>
            <a:tailEnd type="arrow" w="med" len="med"/>
          </a:ln>
        </p:spPr>
        <p:txBody>
          <a:bodyPr/>
          <a:p>
            <a:endParaRPr lang="zh-CN" altLang="en-US"/>
          </a:p>
        </p:txBody>
      </p:sp>
      <p:sp>
        <p:nvSpPr>
          <p:cNvPr id="248906" name="文本框 248905"/>
          <p:cNvSpPr txBox="1"/>
          <p:nvPr/>
        </p:nvSpPr>
        <p:spPr>
          <a:xfrm>
            <a:off x="1187450" y="4149725"/>
            <a:ext cx="647700" cy="366713"/>
          </a:xfrm>
          <a:prstGeom prst="rect">
            <a:avLst/>
          </a:prstGeom>
          <a:noFill/>
          <a:ln w="12700">
            <a:noFill/>
          </a:ln>
        </p:spPr>
        <p:txBody>
          <a:bodyPr>
            <a:spAutoFit/>
          </a:bodyPr>
          <a:p>
            <a:pPr>
              <a:spcBef>
                <a:spcPct val="50000"/>
              </a:spcBef>
            </a:pPr>
            <a:r>
              <a:rPr lang="en-US" altLang="zh-CN">
                <a:latin typeface="Arial" panose="020B0604020202020204" pitchFamily="34" charset="0"/>
              </a:rPr>
              <a:t>t=0</a:t>
            </a:r>
            <a:endParaRPr lang="en-US" altLang="zh-CN">
              <a:latin typeface="Arial" panose="020B0604020202020204" pitchFamily="34" charset="0"/>
            </a:endParaRPr>
          </a:p>
        </p:txBody>
      </p:sp>
      <p:sp>
        <p:nvSpPr>
          <p:cNvPr id="248907" name="文本框 248906"/>
          <p:cNvSpPr txBox="1"/>
          <p:nvPr/>
        </p:nvSpPr>
        <p:spPr>
          <a:xfrm>
            <a:off x="1187450" y="4868863"/>
            <a:ext cx="647700" cy="366712"/>
          </a:xfrm>
          <a:prstGeom prst="rect">
            <a:avLst/>
          </a:prstGeom>
          <a:noFill/>
          <a:ln w="12700">
            <a:noFill/>
          </a:ln>
        </p:spPr>
        <p:txBody>
          <a:bodyPr>
            <a:spAutoFit/>
          </a:bodyPr>
          <a:p>
            <a:pPr>
              <a:spcBef>
                <a:spcPct val="50000"/>
              </a:spcBef>
            </a:pPr>
            <a:r>
              <a:rPr lang="en-US" altLang="zh-CN">
                <a:latin typeface="Arial" panose="020B0604020202020204" pitchFamily="34" charset="0"/>
              </a:rPr>
              <a:t>t=1</a:t>
            </a:r>
            <a:endParaRPr lang="en-US" altLang="zh-CN">
              <a:latin typeface="Arial" panose="020B0604020202020204" pitchFamily="34" charset="0"/>
            </a:endParaRPr>
          </a:p>
        </p:txBody>
      </p:sp>
      <p:sp>
        <p:nvSpPr>
          <p:cNvPr id="248908" name="文本框 248907"/>
          <p:cNvSpPr txBox="1"/>
          <p:nvPr/>
        </p:nvSpPr>
        <p:spPr>
          <a:xfrm>
            <a:off x="611188" y="5445125"/>
            <a:ext cx="8208962" cy="1470025"/>
          </a:xfrm>
          <a:prstGeom prst="rect">
            <a:avLst/>
          </a:prstGeom>
          <a:noFill/>
          <a:ln w="12700">
            <a:noFill/>
          </a:ln>
        </p:spPr>
        <p:txBody>
          <a:bodyPr>
            <a:spAutoFit/>
          </a:bodyPr>
          <a:p>
            <a:pPr>
              <a:lnSpc>
                <a:spcPct val="60000"/>
              </a:lnSpc>
              <a:spcBef>
                <a:spcPct val="50000"/>
              </a:spcBef>
            </a:pPr>
            <a:r>
              <a:rPr lang="en-US" altLang="zh-CN">
                <a:latin typeface="Arial" panose="020B0604020202020204" pitchFamily="34" charset="0"/>
              </a:rPr>
              <a:t>Figure 12.15  Illustration of a one-dimensional, binary-state, nearest-neighbor</a:t>
            </a:r>
            <a:endParaRPr lang="en-US" altLang="zh-CN">
              <a:latin typeface="Arial" panose="020B0604020202020204" pitchFamily="34" charset="0"/>
            </a:endParaRPr>
          </a:p>
          <a:p>
            <a:pPr>
              <a:lnSpc>
                <a:spcPct val="60000"/>
              </a:lnSpc>
              <a:spcBef>
                <a:spcPct val="50000"/>
              </a:spcBef>
            </a:pPr>
            <a:r>
              <a:rPr lang="en-US" altLang="zh-CN">
                <a:latin typeface="Arial" panose="020B0604020202020204" pitchFamily="34" charset="0"/>
              </a:rPr>
              <a:t>                      cellular automaton with N=11. Both the lattice and the rule table</a:t>
            </a:r>
            <a:endParaRPr lang="en-US" altLang="zh-CN">
              <a:latin typeface="Arial" panose="020B0604020202020204" pitchFamily="34" charset="0"/>
            </a:endParaRPr>
          </a:p>
          <a:p>
            <a:pPr>
              <a:lnSpc>
                <a:spcPct val="60000"/>
              </a:lnSpc>
              <a:spcBef>
                <a:spcPct val="50000"/>
              </a:spcBef>
            </a:pPr>
            <a:r>
              <a:rPr lang="en-US" altLang="zh-CN">
                <a:latin typeface="Arial" panose="020B0604020202020204" pitchFamily="34" charset="0"/>
              </a:rPr>
              <a:t>                      for updating the lattice are illustrated. The lattice configuration is </a:t>
            </a:r>
            <a:endParaRPr lang="en-US" altLang="zh-CN">
              <a:latin typeface="Arial" panose="020B0604020202020204" pitchFamily="34" charset="0"/>
            </a:endParaRPr>
          </a:p>
          <a:p>
            <a:pPr>
              <a:lnSpc>
                <a:spcPct val="60000"/>
              </a:lnSpc>
              <a:spcBef>
                <a:spcPct val="50000"/>
              </a:spcBef>
            </a:pPr>
            <a:r>
              <a:rPr lang="en-US" altLang="zh-CN">
                <a:latin typeface="Arial" panose="020B0604020202020204" pitchFamily="34" charset="0"/>
              </a:rPr>
              <a:t>                      shown over one time step. The cellular automaton is circular in </a:t>
            </a:r>
            <a:endParaRPr lang="en-US" altLang="zh-CN">
              <a:latin typeface="Arial" panose="020B0604020202020204" pitchFamily="34" charset="0"/>
            </a:endParaRPr>
          </a:p>
          <a:p>
            <a:pPr>
              <a:lnSpc>
                <a:spcPct val="60000"/>
              </a:lnSpc>
              <a:spcBef>
                <a:spcPct val="50000"/>
              </a:spcBef>
            </a:pPr>
            <a:r>
              <a:rPr lang="en-US" altLang="zh-CN">
                <a:latin typeface="Arial" panose="020B0604020202020204" pitchFamily="34" charset="0"/>
              </a:rPr>
              <a:t>                      that the two end values are neighbors.</a:t>
            </a:r>
            <a:endParaRPr lang="en-US" altLang="zh-CN">
              <a:latin typeface="Arial" panose="020B0604020202020204" pitchFamily="34" charset="0"/>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49858" name="标题 249857"/>
          <p:cNvSpPr>
            <a:spLocks noGrp="1" noRot="1"/>
          </p:cNvSpPr>
          <p:nvPr>
            <p:ph type="title"/>
          </p:nvPr>
        </p:nvSpPr>
        <p:spPr/>
        <p:txBody>
          <a:bodyPr anchor="ctr" anchorCtr="0"/>
          <a:p>
            <a:endParaRPr dirty="0"/>
          </a:p>
        </p:txBody>
      </p:sp>
      <p:sp>
        <p:nvSpPr>
          <p:cNvPr id="249859" name="文本占位符 249858"/>
          <p:cNvSpPr>
            <a:spLocks noGrp="1" noRot="1"/>
          </p:cNvSpPr>
          <p:nvPr>
            <p:ph type="body" idx="1"/>
          </p:nvPr>
        </p:nvSpPr>
        <p:spPr/>
        <p:txBody>
          <a:bodyPr/>
          <a:p>
            <a:r>
              <a:rPr lang="en-US" altLang="zh-CN" sz="2400"/>
              <a:t>Crutchfield and Mitchell want to find a CA that performs the following collective computation, here called majority wins: if the initial lattice contains a majority of ones, the CA should evolve across time to all ones; otherwise, it should evolve to all zeros.</a:t>
            </a:r>
            <a:endParaRPr lang="en-US" altLang="zh-CN" sz="2400"/>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50882" name="标题 250881"/>
          <p:cNvSpPr>
            <a:spLocks noGrp="1" noRot="1"/>
          </p:cNvSpPr>
          <p:nvPr>
            <p:ph type="title"/>
          </p:nvPr>
        </p:nvSpPr>
        <p:spPr/>
        <p:txBody>
          <a:bodyPr anchor="ctr" anchorCtr="0"/>
          <a:p>
            <a:endParaRPr dirty="0"/>
          </a:p>
        </p:txBody>
      </p:sp>
      <p:sp>
        <p:nvSpPr>
          <p:cNvPr id="250883" name="文本占位符 250882"/>
          <p:cNvSpPr>
            <a:spLocks noGrp="1" noRot="1"/>
          </p:cNvSpPr>
          <p:nvPr>
            <p:ph type="body" idx="1"/>
          </p:nvPr>
        </p:nvSpPr>
        <p:spPr/>
        <p:txBody>
          <a:bodyPr/>
          <a:p>
            <a:r>
              <a:rPr lang="en-US" altLang="zh-CN" sz="2400"/>
              <a:t>Sometimes, as in Figure 12.14a, these regions are obvious to the human viewer as invariant domains, that is, regions in which the same pattern recurs. We will label these domains as </a:t>
            </a:r>
            <a:r>
              <a:rPr lang="en-US" altLang="zh-CN" sz="2000" b="1"/>
              <a:t>     </a:t>
            </a:r>
            <a:r>
              <a:rPr lang="en-US" altLang="zh-CN" sz="2400"/>
              <a:t>values, and then filter out the invariant elements in order to better describe the interactions (computations) effected by the intersections of these domains. Table 12.4 describes three </a:t>
            </a:r>
            <a:r>
              <a:rPr lang="en-US" altLang="zh-CN" sz="2000" b="1"/>
              <a:t>    </a:t>
            </a:r>
            <a:r>
              <a:rPr lang="en-US" altLang="zh-CN" sz="2400"/>
              <a:t>regions:      , the repeated 0s;       , the repeated 1s; and     , the repeated pattern 1001.</a:t>
            </a:r>
            <a:endParaRPr lang="en-US" altLang="zh-CN" sz="2400"/>
          </a:p>
        </p:txBody>
      </p:sp>
      <p:graphicFrame>
        <p:nvGraphicFramePr>
          <p:cNvPr id="250884" name="对象 250883"/>
          <p:cNvGraphicFramePr/>
          <p:nvPr/>
        </p:nvGraphicFramePr>
        <p:xfrm>
          <a:off x="7164388" y="4221163"/>
          <a:ext cx="360362" cy="360362"/>
        </p:xfrm>
        <a:graphic>
          <a:graphicData uri="http://schemas.openxmlformats.org/presentationml/2006/ole">
            <mc:AlternateContent xmlns:mc="http://schemas.openxmlformats.org/markup-compatibility/2006">
              <mc:Choice xmlns:v="urn:schemas-microsoft-com:vml" Requires="v">
                <p:oleObj spid="_x0000_s3095" name="" r:id="rId1" imgW="190500" imgH="190500" progId="Equation.3">
                  <p:embed/>
                </p:oleObj>
              </mc:Choice>
              <mc:Fallback>
                <p:oleObj name="" r:id="rId1" imgW="190500" imgH="190500" progId="Equation.3">
                  <p:embed/>
                  <p:pic>
                    <p:nvPicPr>
                      <p:cNvPr id="0" name="图片 3094"/>
                      <p:cNvPicPr/>
                      <p:nvPr/>
                    </p:nvPicPr>
                    <p:blipFill>
                      <a:blip r:embed="rId2"/>
                      <a:stretch>
                        <a:fillRect/>
                      </a:stretch>
                    </p:blipFill>
                    <p:spPr>
                      <a:xfrm>
                        <a:off x="7164388" y="4221163"/>
                        <a:ext cx="360362" cy="360362"/>
                      </a:xfrm>
                      <a:prstGeom prst="rect">
                        <a:avLst/>
                      </a:prstGeom>
                      <a:noFill/>
                      <a:ln w="38100">
                        <a:noFill/>
                        <a:miter/>
                      </a:ln>
                    </p:spPr>
                  </p:pic>
                </p:oleObj>
              </mc:Fallback>
            </mc:AlternateContent>
          </a:graphicData>
        </a:graphic>
      </p:graphicFrame>
      <p:graphicFrame>
        <p:nvGraphicFramePr>
          <p:cNvPr id="250885" name="对象 250884"/>
          <p:cNvGraphicFramePr/>
          <p:nvPr/>
        </p:nvGraphicFramePr>
        <p:xfrm>
          <a:off x="2495550" y="4581525"/>
          <a:ext cx="336550" cy="360363"/>
        </p:xfrm>
        <a:graphic>
          <a:graphicData uri="http://schemas.openxmlformats.org/presentationml/2006/ole">
            <mc:AlternateContent xmlns:mc="http://schemas.openxmlformats.org/markup-compatibility/2006">
              <mc:Choice xmlns:v="urn:schemas-microsoft-com:vml" Requires="v">
                <p:oleObj spid="_x0000_s3096" name="" r:id="rId3" imgW="177800" imgH="189865" progId="Equation.3">
                  <p:embed/>
                </p:oleObj>
              </mc:Choice>
              <mc:Fallback>
                <p:oleObj name="" r:id="rId3" imgW="177800" imgH="189865" progId="Equation.3">
                  <p:embed/>
                  <p:pic>
                    <p:nvPicPr>
                      <p:cNvPr id="0" name="图片 3095"/>
                      <p:cNvPicPr/>
                      <p:nvPr/>
                    </p:nvPicPr>
                    <p:blipFill>
                      <a:blip r:embed="rId4"/>
                      <a:stretch>
                        <a:fillRect/>
                      </a:stretch>
                    </p:blipFill>
                    <p:spPr>
                      <a:xfrm>
                        <a:off x="2495550" y="4581525"/>
                        <a:ext cx="336550" cy="360363"/>
                      </a:xfrm>
                      <a:prstGeom prst="rect">
                        <a:avLst/>
                      </a:prstGeom>
                      <a:noFill/>
                      <a:ln w="38100">
                        <a:noFill/>
                        <a:miter/>
                      </a:ln>
                    </p:spPr>
                  </p:pic>
                </p:oleObj>
              </mc:Fallback>
            </mc:AlternateContent>
          </a:graphicData>
        </a:graphic>
      </p:graphicFrame>
      <p:graphicFrame>
        <p:nvGraphicFramePr>
          <p:cNvPr id="250886" name="对象 250885"/>
          <p:cNvGraphicFramePr/>
          <p:nvPr/>
        </p:nvGraphicFramePr>
        <p:xfrm>
          <a:off x="6011863" y="4508500"/>
          <a:ext cx="360362" cy="360363"/>
        </p:xfrm>
        <a:graphic>
          <a:graphicData uri="http://schemas.openxmlformats.org/presentationml/2006/ole">
            <mc:AlternateContent xmlns:mc="http://schemas.openxmlformats.org/markup-compatibility/2006">
              <mc:Choice xmlns:v="urn:schemas-microsoft-com:vml" Requires="v">
                <p:oleObj spid="_x0000_s3097" name="" r:id="rId5" imgW="190500" imgH="190500" progId="Equation.3">
                  <p:embed/>
                </p:oleObj>
              </mc:Choice>
              <mc:Fallback>
                <p:oleObj name="" r:id="rId5" imgW="190500" imgH="190500" progId="Equation.3">
                  <p:embed/>
                  <p:pic>
                    <p:nvPicPr>
                      <p:cNvPr id="0" name="图片 3096"/>
                      <p:cNvPicPr/>
                      <p:nvPr/>
                    </p:nvPicPr>
                    <p:blipFill>
                      <a:blip r:embed="rId6"/>
                      <a:stretch>
                        <a:fillRect/>
                      </a:stretch>
                    </p:blipFill>
                    <p:spPr>
                      <a:xfrm>
                        <a:off x="6011863" y="4508500"/>
                        <a:ext cx="360362" cy="360363"/>
                      </a:xfrm>
                      <a:prstGeom prst="rect">
                        <a:avLst/>
                      </a:prstGeom>
                      <a:noFill/>
                      <a:ln w="38100">
                        <a:noFill/>
                        <a:miter/>
                      </a:ln>
                    </p:spPr>
                  </p:pic>
                </p:oleObj>
              </mc:Fallback>
            </mc:AlternateContent>
          </a:graphicData>
        </a:graphic>
      </p:graphicFrame>
      <p:graphicFrame>
        <p:nvGraphicFramePr>
          <p:cNvPr id="250887" name="对象 250886"/>
          <p:cNvGraphicFramePr/>
          <p:nvPr/>
        </p:nvGraphicFramePr>
        <p:xfrm>
          <a:off x="2339975" y="3068638"/>
          <a:ext cx="360363" cy="360362"/>
        </p:xfrm>
        <a:graphic>
          <a:graphicData uri="http://schemas.openxmlformats.org/presentationml/2006/ole">
            <mc:AlternateContent xmlns:mc="http://schemas.openxmlformats.org/markup-compatibility/2006">
              <mc:Choice xmlns:v="urn:schemas-microsoft-com:vml" Requires="v">
                <p:oleObj spid="_x0000_s3092" name="" r:id="rId7" imgW="190500" imgH="190500" progId="Equation.3">
                  <p:embed/>
                </p:oleObj>
              </mc:Choice>
              <mc:Fallback>
                <p:oleObj name="" r:id="rId7" imgW="190500" imgH="190500" progId="Equation.3">
                  <p:embed/>
                  <p:pic>
                    <p:nvPicPr>
                      <p:cNvPr id="0" name="图片 3091"/>
                      <p:cNvPicPr/>
                      <p:nvPr/>
                    </p:nvPicPr>
                    <p:blipFill>
                      <a:blip r:embed="rId8"/>
                      <a:stretch>
                        <a:fillRect/>
                      </a:stretch>
                    </p:blipFill>
                    <p:spPr>
                      <a:xfrm>
                        <a:off x="2339975" y="3068638"/>
                        <a:ext cx="360363" cy="360362"/>
                      </a:xfrm>
                      <a:prstGeom prst="rect">
                        <a:avLst/>
                      </a:prstGeom>
                      <a:noFill/>
                      <a:ln w="38100">
                        <a:noFill/>
                        <a:miter/>
                      </a:ln>
                    </p:spPr>
                  </p:pic>
                </p:oleObj>
              </mc:Fallback>
            </mc:AlternateContent>
          </a:graphicData>
        </a:graphic>
      </p:graphicFrame>
      <p:graphicFrame>
        <p:nvGraphicFramePr>
          <p:cNvPr id="250888" name="对象 250887"/>
          <p:cNvGraphicFramePr/>
          <p:nvPr/>
        </p:nvGraphicFramePr>
        <p:xfrm>
          <a:off x="5724525" y="4221163"/>
          <a:ext cx="360363" cy="360362"/>
        </p:xfrm>
        <a:graphic>
          <a:graphicData uri="http://schemas.openxmlformats.org/presentationml/2006/ole">
            <mc:AlternateContent xmlns:mc="http://schemas.openxmlformats.org/markup-compatibility/2006">
              <mc:Choice xmlns:v="urn:schemas-microsoft-com:vml" Requires="v">
                <p:oleObj spid="_x0000_s3093" name="" r:id="rId9" imgW="190500" imgH="190500" progId="Equation.3">
                  <p:embed/>
                </p:oleObj>
              </mc:Choice>
              <mc:Fallback>
                <p:oleObj name="" r:id="rId9" imgW="190500" imgH="190500" progId="Equation.3">
                  <p:embed/>
                  <p:pic>
                    <p:nvPicPr>
                      <p:cNvPr id="0" name="图片 3092"/>
                      <p:cNvPicPr/>
                      <p:nvPr/>
                    </p:nvPicPr>
                    <p:blipFill>
                      <a:blip r:embed="rId10"/>
                      <a:stretch>
                        <a:fillRect/>
                      </a:stretch>
                    </p:blipFill>
                    <p:spPr>
                      <a:xfrm>
                        <a:off x="5724525" y="4221163"/>
                        <a:ext cx="360363" cy="360362"/>
                      </a:xfrm>
                      <a:prstGeom prst="rect">
                        <a:avLst/>
                      </a:prstGeom>
                      <a:noFill/>
                      <a:ln w="38100">
                        <a:noFill/>
                        <a:miter/>
                      </a:ln>
                    </p:spPr>
                  </p:pic>
                </p:oleObj>
              </mc:Fallback>
            </mc:AlternateContent>
          </a:graphicData>
        </a:graphic>
      </p:graphicFrame>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51906" name="标题 251905"/>
          <p:cNvSpPr>
            <a:spLocks noGrp="1" noRot="1"/>
          </p:cNvSpPr>
          <p:nvPr>
            <p:ph type="title"/>
          </p:nvPr>
        </p:nvSpPr>
        <p:spPr/>
        <p:txBody>
          <a:bodyPr anchor="ctr" anchorCtr="0"/>
          <a:p>
            <a:endParaRPr dirty="0"/>
          </a:p>
        </p:txBody>
      </p:sp>
      <p:sp>
        <p:nvSpPr>
          <p:cNvPr id="251907" name="文本占位符 251906"/>
          <p:cNvSpPr>
            <a:spLocks noGrp="1" noRot="1"/>
          </p:cNvSpPr>
          <p:nvPr>
            <p:ph type="body" idx="1"/>
          </p:nvPr>
        </p:nvSpPr>
        <p:spPr>
          <a:xfrm>
            <a:off x="250825" y="5084763"/>
            <a:ext cx="8540750" cy="2016125"/>
          </a:xfrm>
        </p:spPr>
        <p:txBody>
          <a:bodyPr/>
          <a:p>
            <a:pPr>
              <a:buNone/>
            </a:pPr>
            <a:r>
              <a:rPr lang="en-US" altLang="zh-CN" sz="2000"/>
              <a:t>Table 12.4  Catalog of regular domains, particles (domain boundaries), particle velocities (in parentheses), and particle interactions of the space-time behavior of the CA of Figure 12.14a. The notation p~</a:t>
            </a:r>
            <a:endParaRPr lang="en-US" altLang="zh-CN" sz="2000"/>
          </a:p>
          <a:p>
            <a:pPr>
              <a:buNone/>
            </a:pPr>
            <a:r>
              <a:rPr lang="en-US" altLang="zh-CN" sz="2000"/>
              <a:t>     means that p is the particle forming the boundary between regular domains       and        .</a:t>
            </a:r>
            <a:endParaRPr lang="en-US" altLang="zh-CN" sz="2000"/>
          </a:p>
        </p:txBody>
      </p:sp>
      <p:graphicFrame>
        <p:nvGraphicFramePr>
          <p:cNvPr id="251938" name="表格 251937"/>
          <p:cNvGraphicFramePr/>
          <p:nvPr/>
        </p:nvGraphicFramePr>
        <p:xfrm>
          <a:off x="1403350" y="1916113"/>
          <a:ext cx="4681538" cy="3032125"/>
        </p:xfrm>
        <a:graphic>
          <a:graphicData uri="http://schemas.openxmlformats.org/drawingml/2006/table">
            <a:tbl>
              <a:tblPr/>
              <a:tblGrid>
                <a:gridCol w="4681538"/>
              </a:tblGrid>
              <a:tr h="303213">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r>
                        <a:rPr lang="en-US" altLang="zh-CN" sz="1400" dirty="0"/>
                        <a:t>                          </a:t>
                      </a:r>
                      <a:r>
                        <a:rPr lang="en-US" altLang="zh-CN" sz="1400"/>
                        <a:t>Regular Domains</a:t>
                      </a:r>
                      <a:endParaRPr lang="zh-CN" altLang="en-US" sz="1400"/>
                    </a:p>
                  </a:txBody>
                  <a:tcPr>
                    <a:lnL w="28575"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r>
              <a:tr h="303212">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r>
                        <a:rPr lang="en-US" altLang="zh-CN" sz="1400" dirty="0"/>
                        <a:t>                                                                 </a:t>
                      </a:r>
                      <a:endParaRPr lang="zh-CN" altLang="en-US" sz="1400" dirty="0"/>
                    </a:p>
                  </a:txBody>
                  <a:tcPr>
                    <a:lnL w="28575"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r>
              <a:tr h="303213">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r>
                        <a:rPr lang="en-US" altLang="zh-CN" sz="1400" dirty="0"/>
                        <a:t>                           </a:t>
                      </a:r>
                      <a:r>
                        <a:rPr lang="en-US" altLang="zh-CN" sz="1400"/>
                        <a:t>Particles (Velocities)</a:t>
                      </a:r>
                      <a:endParaRPr lang="zh-CN" altLang="en-US" sz="1400"/>
                    </a:p>
                  </a:txBody>
                  <a:tcPr>
                    <a:lnL w="28575"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r>
              <a:tr h="303212">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1400" dirty="0"/>
                    </a:p>
                  </a:txBody>
                  <a:tcPr>
                    <a:lnL w="28575"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r>
              <a:tr h="303213">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1400" dirty="0"/>
                    </a:p>
                  </a:txBody>
                  <a:tcPr>
                    <a:lnL w="28575"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r>
              <a:tr h="303212">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1400" dirty="0"/>
                    </a:p>
                  </a:txBody>
                  <a:tcPr>
                    <a:lnL w="28575"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r>
              <a:tr h="303213">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r>
                        <a:rPr lang="en-US" altLang="zh-CN" sz="1400" dirty="0"/>
                        <a:t>                                    </a:t>
                      </a:r>
                      <a:r>
                        <a:rPr lang="en-US" altLang="zh-CN" sz="1400"/>
                        <a:t>Interactions</a:t>
                      </a:r>
                      <a:endParaRPr lang="zh-CN" altLang="en-US" sz="1400"/>
                    </a:p>
                  </a:txBody>
                  <a:tcPr>
                    <a:lnL w="28575"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r>
              <a:tr h="303212">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r>
                        <a:rPr lang="en-US" altLang="zh-CN" sz="1400" dirty="0"/>
                        <a:t>   </a:t>
                      </a:r>
                      <a:r>
                        <a:rPr lang="en-US" altLang="zh-CN" sz="1400"/>
                        <a:t>decay                    </a:t>
                      </a:r>
                      <a:endParaRPr lang="zh-CN" altLang="en-US" sz="1400"/>
                    </a:p>
                  </a:txBody>
                  <a:tcPr>
                    <a:lnL w="28575"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r>
              <a:tr h="303213">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r>
                        <a:rPr lang="en-US" altLang="zh-CN" sz="1400" dirty="0"/>
                        <a:t>   </a:t>
                      </a:r>
                      <a:r>
                        <a:rPr lang="en-US" altLang="zh-CN" sz="1400"/>
                        <a:t>react                       </a:t>
                      </a:r>
                      <a:endParaRPr lang="zh-CN" altLang="en-US" sz="1400"/>
                    </a:p>
                  </a:txBody>
                  <a:tcPr>
                    <a:lnL w="28575"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r>
              <a:tr h="303212">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r>
                        <a:rPr lang="en-US" altLang="zh-CN" sz="1400" dirty="0"/>
                        <a:t>   </a:t>
                      </a:r>
                      <a:r>
                        <a:rPr lang="en-US" altLang="zh-CN" sz="1400"/>
                        <a:t>annihilate                 </a:t>
                      </a:r>
                      <a:endParaRPr lang="zh-CN" altLang="en-US" sz="1400"/>
                    </a:p>
                  </a:txBody>
                  <a:tcPr>
                    <a:lnL w="28575"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r>
            </a:tbl>
          </a:graphicData>
        </a:graphic>
      </p:graphicFrame>
      <p:grpSp>
        <p:nvGrpSpPr>
          <p:cNvPr id="251955" name="组合 251954"/>
          <p:cNvGrpSpPr/>
          <p:nvPr/>
        </p:nvGrpSpPr>
        <p:grpSpPr>
          <a:xfrm>
            <a:off x="1619250" y="2205038"/>
            <a:ext cx="4249738" cy="2743200"/>
            <a:chOff x="1020" y="1389"/>
            <a:chExt cx="2677" cy="1728"/>
          </a:xfrm>
        </p:grpSpPr>
        <p:sp>
          <p:nvSpPr>
            <p:cNvPr id="251939" name="直接连接符 251938"/>
            <p:cNvSpPr/>
            <p:nvPr/>
          </p:nvSpPr>
          <p:spPr>
            <a:xfrm>
              <a:off x="1746" y="1389"/>
              <a:ext cx="0" cy="181"/>
            </a:xfrm>
            <a:prstGeom prst="line">
              <a:avLst/>
            </a:prstGeom>
            <a:ln w="12700" cap="sq" cmpd="sng">
              <a:solidFill>
                <a:schemeClr val="tx1"/>
              </a:solidFill>
              <a:prstDash val="solid"/>
              <a:headEnd type="none" w="med" len="med"/>
              <a:tailEnd type="none" w="med" len="med"/>
            </a:ln>
          </p:spPr>
        </p:sp>
        <p:sp>
          <p:nvSpPr>
            <p:cNvPr id="251940" name="直接连接符 251939"/>
            <p:cNvSpPr/>
            <p:nvPr/>
          </p:nvSpPr>
          <p:spPr>
            <a:xfrm>
              <a:off x="2744" y="1389"/>
              <a:ext cx="0" cy="181"/>
            </a:xfrm>
            <a:prstGeom prst="line">
              <a:avLst/>
            </a:prstGeom>
            <a:ln w="12700" cap="sq" cmpd="sng">
              <a:solidFill>
                <a:schemeClr val="tx1"/>
              </a:solidFill>
              <a:prstDash val="solid"/>
              <a:headEnd type="none" w="med" len="med"/>
              <a:tailEnd type="none" w="med" len="med"/>
            </a:ln>
          </p:spPr>
        </p:sp>
        <p:sp>
          <p:nvSpPr>
            <p:cNvPr id="251941" name="直接连接符 251940"/>
            <p:cNvSpPr/>
            <p:nvPr/>
          </p:nvSpPr>
          <p:spPr>
            <a:xfrm>
              <a:off x="2290" y="1752"/>
              <a:ext cx="0" cy="589"/>
            </a:xfrm>
            <a:prstGeom prst="line">
              <a:avLst/>
            </a:prstGeom>
            <a:ln w="12700" cap="sq" cmpd="sng">
              <a:solidFill>
                <a:schemeClr val="tx1"/>
              </a:solidFill>
              <a:prstDash val="solid"/>
              <a:headEnd type="none" w="med" len="med"/>
              <a:tailEnd type="none" w="med" len="med"/>
            </a:ln>
          </p:spPr>
        </p:sp>
        <p:sp>
          <p:nvSpPr>
            <p:cNvPr id="251942" name="直接连接符 251941"/>
            <p:cNvSpPr/>
            <p:nvPr/>
          </p:nvSpPr>
          <p:spPr>
            <a:xfrm>
              <a:off x="1791" y="2568"/>
              <a:ext cx="0" cy="545"/>
            </a:xfrm>
            <a:prstGeom prst="line">
              <a:avLst/>
            </a:prstGeom>
            <a:ln w="12700" cap="sq" cmpd="sng">
              <a:solidFill>
                <a:schemeClr val="tx1"/>
              </a:solidFill>
              <a:prstDash val="solid"/>
              <a:headEnd type="none" w="med" len="med"/>
              <a:tailEnd type="none" w="med" len="med"/>
            </a:ln>
          </p:spPr>
        </p:sp>
        <p:graphicFrame>
          <p:nvGraphicFramePr>
            <p:cNvPr id="251943" name="对象 251942"/>
            <p:cNvGraphicFramePr/>
            <p:nvPr/>
          </p:nvGraphicFramePr>
          <p:xfrm>
            <a:off x="2018" y="2568"/>
            <a:ext cx="589" cy="153"/>
          </p:xfrm>
          <a:graphic>
            <a:graphicData uri="http://schemas.openxmlformats.org/presentationml/2006/ole">
              <mc:AlternateContent xmlns:mc="http://schemas.openxmlformats.org/markup-compatibility/2006">
                <mc:Choice xmlns:v="urn:schemas-microsoft-com:vml" Requires="v">
                  <p:oleObj spid="_x0000_s3077" name="" r:id="rId1" imgW="684530" imgH="177800" progId="Equation.3">
                    <p:embed/>
                  </p:oleObj>
                </mc:Choice>
                <mc:Fallback>
                  <p:oleObj name="" r:id="rId1" imgW="684530" imgH="177800" progId="Equation.3">
                    <p:embed/>
                    <p:pic>
                      <p:nvPicPr>
                        <p:cNvPr id="0" name="图片 3076"/>
                        <p:cNvPicPr/>
                        <p:nvPr/>
                      </p:nvPicPr>
                      <p:blipFill>
                        <a:blip r:embed="rId2"/>
                        <a:stretch>
                          <a:fillRect/>
                        </a:stretch>
                      </p:blipFill>
                      <p:spPr>
                        <a:xfrm>
                          <a:off x="2018" y="2568"/>
                          <a:ext cx="589" cy="153"/>
                        </a:xfrm>
                        <a:prstGeom prst="rect">
                          <a:avLst/>
                        </a:prstGeom>
                        <a:noFill/>
                        <a:ln w="38100">
                          <a:noFill/>
                          <a:miter/>
                        </a:ln>
                      </p:spPr>
                    </p:pic>
                  </p:oleObj>
                </mc:Fallback>
              </mc:AlternateContent>
            </a:graphicData>
          </a:graphic>
        </p:graphicFrame>
        <p:graphicFrame>
          <p:nvGraphicFramePr>
            <p:cNvPr id="251944" name="对象 251943"/>
            <p:cNvGraphicFramePr/>
            <p:nvPr/>
          </p:nvGraphicFramePr>
          <p:xfrm>
            <a:off x="2018" y="2750"/>
            <a:ext cx="1633" cy="161"/>
          </p:xfrm>
          <a:graphic>
            <a:graphicData uri="http://schemas.openxmlformats.org/presentationml/2006/ole">
              <mc:AlternateContent xmlns:mc="http://schemas.openxmlformats.org/markup-compatibility/2006">
                <mc:Choice xmlns:v="urn:schemas-microsoft-com:vml" Requires="v">
                  <p:oleObj spid="_x0000_s3082" name="" r:id="rId3" imgW="2055495" imgH="203200" progId="Equation.3">
                    <p:embed/>
                  </p:oleObj>
                </mc:Choice>
                <mc:Fallback>
                  <p:oleObj name="" r:id="rId3" imgW="2055495" imgH="203200" progId="Equation.3">
                    <p:embed/>
                    <p:pic>
                      <p:nvPicPr>
                        <p:cNvPr id="0" name="图片 3081"/>
                        <p:cNvPicPr/>
                        <p:nvPr/>
                      </p:nvPicPr>
                      <p:blipFill>
                        <a:blip r:embed="rId4"/>
                        <a:stretch>
                          <a:fillRect/>
                        </a:stretch>
                      </p:blipFill>
                      <p:spPr>
                        <a:xfrm>
                          <a:off x="2018" y="2750"/>
                          <a:ext cx="1633" cy="161"/>
                        </a:xfrm>
                        <a:prstGeom prst="rect">
                          <a:avLst/>
                        </a:prstGeom>
                        <a:noFill/>
                        <a:ln w="38100">
                          <a:noFill/>
                          <a:miter/>
                        </a:ln>
                      </p:spPr>
                    </p:pic>
                  </p:oleObj>
                </mc:Fallback>
              </mc:AlternateContent>
            </a:graphicData>
          </a:graphic>
        </p:graphicFrame>
        <p:graphicFrame>
          <p:nvGraphicFramePr>
            <p:cNvPr id="251945" name="对象 251944"/>
            <p:cNvGraphicFramePr/>
            <p:nvPr/>
          </p:nvGraphicFramePr>
          <p:xfrm>
            <a:off x="2018" y="2931"/>
            <a:ext cx="1134" cy="186"/>
          </p:xfrm>
          <a:graphic>
            <a:graphicData uri="http://schemas.openxmlformats.org/presentationml/2006/ole">
              <mc:AlternateContent xmlns:mc="http://schemas.openxmlformats.org/markup-compatibility/2006">
                <mc:Choice xmlns:v="urn:schemas-microsoft-com:vml" Requires="v">
                  <p:oleObj spid="_x0000_s3078" name="" r:id="rId5" imgW="1397000" imgH="228600" progId="Equation.3">
                    <p:embed/>
                  </p:oleObj>
                </mc:Choice>
                <mc:Fallback>
                  <p:oleObj name="" r:id="rId5" imgW="1397000" imgH="228600" progId="Equation.3">
                    <p:embed/>
                    <p:pic>
                      <p:nvPicPr>
                        <p:cNvPr id="0" name="图片 3077"/>
                        <p:cNvPicPr/>
                        <p:nvPr/>
                      </p:nvPicPr>
                      <p:blipFill>
                        <a:blip r:embed="rId6"/>
                        <a:stretch>
                          <a:fillRect/>
                        </a:stretch>
                      </p:blipFill>
                      <p:spPr>
                        <a:xfrm>
                          <a:off x="2018" y="2931"/>
                          <a:ext cx="1134" cy="186"/>
                        </a:xfrm>
                        <a:prstGeom prst="rect">
                          <a:avLst/>
                        </a:prstGeom>
                        <a:noFill/>
                        <a:ln w="38100">
                          <a:noFill/>
                          <a:miter/>
                        </a:ln>
                      </p:spPr>
                    </p:pic>
                  </p:oleObj>
                </mc:Fallback>
              </mc:AlternateContent>
            </a:graphicData>
          </a:graphic>
        </p:graphicFrame>
        <p:graphicFrame>
          <p:nvGraphicFramePr>
            <p:cNvPr id="251946" name="对象 251945"/>
            <p:cNvGraphicFramePr/>
            <p:nvPr/>
          </p:nvGraphicFramePr>
          <p:xfrm>
            <a:off x="1020" y="1389"/>
            <a:ext cx="454" cy="207"/>
          </p:xfrm>
          <a:graphic>
            <a:graphicData uri="http://schemas.openxmlformats.org/presentationml/2006/ole">
              <mc:AlternateContent xmlns:mc="http://schemas.openxmlformats.org/markup-compatibility/2006">
                <mc:Choice xmlns:v="urn:schemas-microsoft-com:vml" Requires="v">
                  <p:oleObj spid="_x0000_s3083" name="" r:id="rId7" imgW="469265" imgH="203200" progId="Equation.3">
                    <p:embed/>
                  </p:oleObj>
                </mc:Choice>
                <mc:Fallback>
                  <p:oleObj name="" r:id="rId7" imgW="469265" imgH="203200" progId="Equation.3">
                    <p:embed/>
                    <p:pic>
                      <p:nvPicPr>
                        <p:cNvPr id="0" name="图片 3082"/>
                        <p:cNvPicPr/>
                        <p:nvPr/>
                      </p:nvPicPr>
                      <p:blipFill>
                        <a:blip r:embed="rId8"/>
                        <a:stretch>
                          <a:fillRect/>
                        </a:stretch>
                      </p:blipFill>
                      <p:spPr>
                        <a:xfrm>
                          <a:off x="1020" y="1389"/>
                          <a:ext cx="454" cy="207"/>
                        </a:xfrm>
                        <a:prstGeom prst="rect">
                          <a:avLst/>
                        </a:prstGeom>
                        <a:noFill/>
                        <a:ln w="38100">
                          <a:noFill/>
                          <a:miter/>
                        </a:ln>
                      </p:spPr>
                    </p:pic>
                  </p:oleObj>
                </mc:Fallback>
              </mc:AlternateContent>
            </a:graphicData>
          </a:graphic>
        </p:graphicFrame>
        <p:graphicFrame>
          <p:nvGraphicFramePr>
            <p:cNvPr id="251947" name="对象 251946"/>
            <p:cNvGraphicFramePr/>
            <p:nvPr/>
          </p:nvGraphicFramePr>
          <p:xfrm>
            <a:off x="1882" y="1389"/>
            <a:ext cx="454" cy="200"/>
          </p:xfrm>
          <a:graphic>
            <a:graphicData uri="http://schemas.openxmlformats.org/presentationml/2006/ole">
              <mc:AlternateContent xmlns:mc="http://schemas.openxmlformats.org/markup-compatibility/2006">
                <mc:Choice xmlns:v="urn:schemas-microsoft-com:vml" Requires="v">
                  <p:oleObj spid="_x0000_s3079" name="" r:id="rId9" imgW="431800" imgH="190500" progId="Equation.3">
                    <p:embed/>
                  </p:oleObj>
                </mc:Choice>
                <mc:Fallback>
                  <p:oleObj name="" r:id="rId9" imgW="431800" imgH="190500" progId="Equation.3">
                    <p:embed/>
                    <p:pic>
                      <p:nvPicPr>
                        <p:cNvPr id="0" name="图片 3078"/>
                        <p:cNvPicPr/>
                        <p:nvPr/>
                      </p:nvPicPr>
                      <p:blipFill>
                        <a:blip r:embed="rId10"/>
                        <a:stretch>
                          <a:fillRect/>
                        </a:stretch>
                      </p:blipFill>
                      <p:spPr>
                        <a:xfrm>
                          <a:off x="1882" y="1389"/>
                          <a:ext cx="454" cy="200"/>
                        </a:xfrm>
                        <a:prstGeom prst="rect">
                          <a:avLst/>
                        </a:prstGeom>
                        <a:noFill/>
                        <a:ln w="38100">
                          <a:noFill/>
                          <a:miter/>
                        </a:ln>
                      </p:spPr>
                    </p:pic>
                  </p:oleObj>
                </mc:Fallback>
              </mc:AlternateContent>
            </a:graphicData>
          </a:graphic>
        </p:graphicFrame>
        <p:graphicFrame>
          <p:nvGraphicFramePr>
            <p:cNvPr id="251948" name="对象 251947"/>
            <p:cNvGraphicFramePr/>
            <p:nvPr/>
          </p:nvGraphicFramePr>
          <p:xfrm>
            <a:off x="2789" y="1389"/>
            <a:ext cx="908" cy="240"/>
          </p:xfrm>
          <a:graphic>
            <a:graphicData uri="http://schemas.openxmlformats.org/presentationml/2006/ole">
              <mc:AlternateContent xmlns:mc="http://schemas.openxmlformats.org/markup-compatibility/2006">
                <mc:Choice xmlns:v="urn:schemas-microsoft-com:vml" Requires="v">
                  <p:oleObj spid="_x0000_s3084" name="" r:id="rId11" imgW="862965" imgH="228600" progId="Equation.3">
                    <p:embed/>
                  </p:oleObj>
                </mc:Choice>
                <mc:Fallback>
                  <p:oleObj name="" r:id="rId11" imgW="862965" imgH="228600" progId="Equation.3">
                    <p:embed/>
                    <p:pic>
                      <p:nvPicPr>
                        <p:cNvPr id="0" name="图片 3083"/>
                        <p:cNvPicPr/>
                        <p:nvPr/>
                      </p:nvPicPr>
                      <p:blipFill>
                        <a:blip r:embed="rId12"/>
                        <a:stretch>
                          <a:fillRect/>
                        </a:stretch>
                      </p:blipFill>
                      <p:spPr>
                        <a:xfrm>
                          <a:off x="2789" y="1389"/>
                          <a:ext cx="908" cy="240"/>
                        </a:xfrm>
                        <a:prstGeom prst="rect">
                          <a:avLst/>
                        </a:prstGeom>
                        <a:noFill/>
                        <a:ln w="38100">
                          <a:noFill/>
                          <a:miter/>
                        </a:ln>
                      </p:spPr>
                    </p:pic>
                  </p:oleObj>
                </mc:Fallback>
              </mc:AlternateContent>
            </a:graphicData>
          </a:graphic>
        </p:graphicFrame>
        <p:graphicFrame>
          <p:nvGraphicFramePr>
            <p:cNvPr id="251949" name="对象 251948"/>
            <p:cNvGraphicFramePr/>
            <p:nvPr/>
          </p:nvGraphicFramePr>
          <p:xfrm>
            <a:off x="1156" y="1752"/>
            <a:ext cx="726" cy="214"/>
          </p:xfrm>
          <a:graphic>
            <a:graphicData uri="http://schemas.openxmlformats.org/presentationml/2006/ole">
              <mc:AlternateContent xmlns:mc="http://schemas.openxmlformats.org/markup-compatibility/2006">
                <mc:Choice xmlns:v="urn:schemas-microsoft-com:vml" Requires="v">
                  <p:oleObj spid="_x0000_s3080" name="" r:id="rId13" imgW="774065" imgH="228600" progId="Equation.3">
                    <p:embed/>
                  </p:oleObj>
                </mc:Choice>
                <mc:Fallback>
                  <p:oleObj name="" r:id="rId13" imgW="774065" imgH="228600" progId="Equation.3">
                    <p:embed/>
                    <p:pic>
                      <p:nvPicPr>
                        <p:cNvPr id="0" name="图片 3079"/>
                        <p:cNvPicPr/>
                        <p:nvPr/>
                      </p:nvPicPr>
                      <p:blipFill>
                        <a:blip r:embed="rId14"/>
                        <a:stretch>
                          <a:fillRect/>
                        </a:stretch>
                      </p:blipFill>
                      <p:spPr>
                        <a:xfrm>
                          <a:off x="1156" y="1752"/>
                          <a:ext cx="726" cy="214"/>
                        </a:xfrm>
                        <a:prstGeom prst="rect">
                          <a:avLst/>
                        </a:prstGeom>
                        <a:noFill/>
                        <a:ln w="38100">
                          <a:noFill/>
                          <a:miter/>
                        </a:ln>
                      </p:spPr>
                    </p:pic>
                  </p:oleObj>
                </mc:Fallback>
              </mc:AlternateContent>
            </a:graphicData>
          </a:graphic>
        </p:graphicFrame>
        <p:graphicFrame>
          <p:nvGraphicFramePr>
            <p:cNvPr id="251950" name="对象 251949"/>
            <p:cNvGraphicFramePr/>
            <p:nvPr/>
          </p:nvGraphicFramePr>
          <p:xfrm>
            <a:off x="1121" y="1979"/>
            <a:ext cx="797" cy="214"/>
          </p:xfrm>
          <a:graphic>
            <a:graphicData uri="http://schemas.openxmlformats.org/presentationml/2006/ole">
              <mc:AlternateContent xmlns:mc="http://schemas.openxmlformats.org/markup-compatibility/2006">
                <mc:Choice xmlns:v="urn:schemas-microsoft-com:vml" Requires="v">
                  <p:oleObj spid="_x0000_s3094" name="" r:id="rId15" imgW="850265" imgH="228600" progId="Equation.3">
                    <p:embed/>
                  </p:oleObj>
                </mc:Choice>
                <mc:Fallback>
                  <p:oleObj name="" r:id="rId15" imgW="850265" imgH="228600" progId="Equation.3">
                    <p:embed/>
                    <p:pic>
                      <p:nvPicPr>
                        <p:cNvPr id="0" name="图片 3093"/>
                        <p:cNvPicPr/>
                        <p:nvPr/>
                      </p:nvPicPr>
                      <p:blipFill>
                        <a:blip r:embed="rId16"/>
                        <a:stretch>
                          <a:fillRect/>
                        </a:stretch>
                      </p:blipFill>
                      <p:spPr>
                        <a:xfrm>
                          <a:off x="1121" y="1979"/>
                          <a:ext cx="797" cy="214"/>
                        </a:xfrm>
                        <a:prstGeom prst="rect">
                          <a:avLst/>
                        </a:prstGeom>
                        <a:noFill/>
                        <a:ln w="38100">
                          <a:noFill/>
                          <a:miter/>
                        </a:ln>
                      </p:spPr>
                    </p:pic>
                  </p:oleObj>
                </mc:Fallback>
              </mc:AlternateContent>
            </a:graphicData>
          </a:graphic>
        </p:graphicFrame>
        <p:graphicFrame>
          <p:nvGraphicFramePr>
            <p:cNvPr id="251951" name="对象 251950"/>
            <p:cNvGraphicFramePr/>
            <p:nvPr/>
          </p:nvGraphicFramePr>
          <p:xfrm>
            <a:off x="1091" y="2160"/>
            <a:ext cx="857" cy="214"/>
          </p:xfrm>
          <a:graphic>
            <a:graphicData uri="http://schemas.openxmlformats.org/presentationml/2006/ole">
              <mc:AlternateContent xmlns:mc="http://schemas.openxmlformats.org/markup-compatibility/2006">
                <mc:Choice xmlns:v="urn:schemas-microsoft-com:vml" Requires="v">
                  <p:oleObj spid="_x0000_s3085" name="" r:id="rId17" imgW="914400" imgH="228600" progId="Equation.3">
                    <p:embed/>
                  </p:oleObj>
                </mc:Choice>
                <mc:Fallback>
                  <p:oleObj name="" r:id="rId17" imgW="914400" imgH="228600" progId="Equation.3">
                    <p:embed/>
                    <p:pic>
                      <p:nvPicPr>
                        <p:cNvPr id="0" name="图片 3084"/>
                        <p:cNvPicPr/>
                        <p:nvPr/>
                      </p:nvPicPr>
                      <p:blipFill>
                        <a:blip r:embed="rId18"/>
                        <a:stretch>
                          <a:fillRect/>
                        </a:stretch>
                      </p:blipFill>
                      <p:spPr>
                        <a:xfrm>
                          <a:off x="1091" y="2160"/>
                          <a:ext cx="857" cy="214"/>
                        </a:xfrm>
                        <a:prstGeom prst="rect">
                          <a:avLst/>
                        </a:prstGeom>
                        <a:noFill/>
                        <a:ln w="38100">
                          <a:noFill/>
                          <a:miter/>
                        </a:ln>
                      </p:spPr>
                    </p:pic>
                  </p:oleObj>
                </mc:Fallback>
              </mc:AlternateContent>
            </a:graphicData>
          </a:graphic>
        </p:graphicFrame>
        <p:graphicFrame>
          <p:nvGraphicFramePr>
            <p:cNvPr id="251952" name="对象 251951"/>
            <p:cNvGraphicFramePr/>
            <p:nvPr/>
          </p:nvGraphicFramePr>
          <p:xfrm>
            <a:off x="2517" y="1752"/>
            <a:ext cx="726" cy="214"/>
          </p:xfrm>
          <a:graphic>
            <a:graphicData uri="http://schemas.openxmlformats.org/presentationml/2006/ole">
              <mc:AlternateContent xmlns:mc="http://schemas.openxmlformats.org/markup-compatibility/2006">
                <mc:Choice xmlns:v="urn:schemas-microsoft-com:vml" Requires="v">
                  <p:oleObj spid="_x0000_s3089" name="" r:id="rId19" imgW="774065" imgH="228600" progId="Equation.3">
                    <p:embed/>
                  </p:oleObj>
                </mc:Choice>
                <mc:Fallback>
                  <p:oleObj name="" r:id="rId19" imgW="774065" imgH="228600" progId="Equation.3">
                    <p:embed/>
                    <p:pic>
                      <p:nvPicPr>
                        <p:cNvPr id="0" name="图片 3088"/>
                        <p:cNvPicPr/>
                        <p:nvPr/>
                      </p:nvPicPr>
                      <p:blipFill>
                        <a:blip r:embed="rId20"/>
                        <a:stretch>
                          <a:fillRect/>
                        </a:stretch>
                      </p:blipFill>
                      <p:spPr>
                        <a:xfrm>
                          <a:off x="2517" y="1752"/>
                          <a:ext cx="726" cy="214"/>
                        </a:xfrm>
                        <a:prstGeom prst="rect">
                          <a:avLst/>
                        </a:prstGeom>
                        <a:noFill/>
                        <a:ln w="38100">
                          <a:noFill/>
                          <a:miter/>
                        </a:ln>
                      </p:spPr>
                    </p:pic>
                  </p:oleObj>
                </mc:Fallback>
              </mc:AlternateContent>
            </a:graphicData>
          </a:graphic>
        </p:graphicFrame>
        <p:graphicFrame>
          <p:nvGraphicFramePr>
            <p:cNvPr id="251953" name="对象 251952"/>
            <p:cNvGraphicFramePr/>
            <p:nvPr/>
          </p:nvGraphicFramePr>
          <p:xfrm>
            <a:off x="2517" y="1979"/>
            <a:ext cx="857" cy="214"/>
          </p:xfrm>
          <a:graphic>
            <a:graphicData uri="http://schemas.openxmlformats.org/presentationml/2006/ole">
              <mc:AlternateContent xmlns:mc="http://schemas.openxmlformats.org/markup-compatibility/2006">
                <mc:Choice xmlns:v="urn:schemas-microsoft-com:vml" Requires="v">
                  <p:oleObj spid="_x0000_s3086" name="" r:id="rId21" imgW="914400" imgH="228600" progId="Equation.3">
                    <p:embed/>
                  </p:oleObj>
                </mc:Choice>
                <mc:Fallback>
                  <p:oleObj name="" r:id="rId21" imgW="914400" imgH="228600" progId="Equation.3">
                    <p:embed/>
                    <p:pic>
                      <p:nvPicPr>
                        <p:cNvPr id="0" name="图片 3085"/>
                        <p:cNvPicPr/>
                        <p:nvPr/>
                      </p:nvPicPr>
                      <p:blipFill>
                        <a:blip r:embed="rId22"/>
                        <a:stretch>
                          <a:fillRect/>
                        </a:stretch>
                      </p:blipFill>
                      <p:spPr>
                        <a:xfrm>
                          <a:off x="2517" y="1979"/>
                          <a:ext cx="857" cy="214"/>
                        </a:xfrm>
                        <a:prstGeom prst="rect">
                          <a:avLst/>
                        </a:prstGeom>
                        <a:noFill/>
                        <a:ln w="38100">
                          <a:noFill/>
                          <a:miter/>
                        </a:ln>
                      </p:spPr>
                    </p:pic>
                  </p:oleObj>
                </mc:Fallback>
              </mc:AlternateContent>
            </a:graphicData>
          </a:graphic>
        </p:graphicFrame>
        <p:graphicFrame>
          <p:nvGraphicFramePr>
            <p:cNvPr id="251954" name="对象 251953"/>
            <p:cNvGraphicFramePr/>
            <p:nvPr/>
          </p:nvGraphicFramePr>
          <p:xfrm>
            <a:off x="2523" y="2160"/>
            <a:ext cx="714" cy="214"/>
          </p:xfrm>
          <a:graphic>
            <a:graphicData uri="http://schemas.openxmlformats.org/presentationml/2006/ole">
              <mc:AlternateContent xmlns:mc="http://schemas.openxmlformats.org/markup-compatibility/2006">
                <mc:Choice xmlns:v="urn:schemas-microsoft-com:vml" Requires="v">
                  <p:oleObj spid="_x0000_s3087" name="" r:id="rId23" imgW="761365" imgH="228600" progId="Equation.3">
                    <p:embed/>
                  </p:oleObj>
                </mc:Choice>
                <mc:Fallback>
                  <p:oleObj name="" r:id="rId23" imgW="761365" imgH="228600" progId="Equation.3">
                    <p:embed/>
                    <p:pic>
                      <p:nvPicPr>
                        <p:cNvPr id="0" name="图片 3086"/>
                        <p:cNvPicPr/>
                        <p:nvPr/>
                      </p:nvPicPr>
                      <p:blipFill>
                        <a:blip r:embed="rId24"/>
                        <a:stretch>
                          <a:fillRect/>
                        </a:stretch>
                      </p:blipFill>
                      <p:spPr>
                        <a:xfrm>
                          <a:off x="2523" y="2160"/>
                          <a:ext cx="714" cy="214"/>
                        </a:xfrm>
                        <a:prstGeom prst="rect">
                          <a:avLst/>
                        </a:prstGeom>
                        <a:noFill/>
                        <a:ln w="38100">
                          <a:noFill/>
                          <a:miter/>
                        </a:ln>
                      </p:spPr>
                    </p:pic>
                  </p:oleObj>
                </mc:Fallback>
              </mc:AlternateContent>
            </a:graphicData>
          </a:graphic>
        </p:graphicFrame>
      </p:grpSp>
      <p:graphicFrame>
        <p:nvGraphicFramePr>
          <p:cNvPr id="251957" name="对象 251956"/>
          <p:cNvGraphicFramePr/>
          <p:nvPr/>
        </p:nvGraphicFramePr>
        <p:xfrm>
          <a:off x="7956550" y="5734050"/>
          <a:ext cx="503238" cy="279400"/>
        </p:xfrm>
        <a:graphic>
          <a:graphicData uri="http://schemas.openxmlformats.org/presentationml/2006/ole">
            <mc:AlternateContent xmlns:mc="http://schemas.openxmlformats.org/markup-compatibility/2006">
              <mc:Choice xmlns:v="urn:schemas-microsoft-com:vml" Requires="v">
                <p:oleObj spid="_x0000_s3088" name="" r:id="rId25" imgW="342900" imgH="190500" progId="Equation.3">
                  <p:embed/>
                </p:oleObj>
              </mc:Choice>
              <mc:Fallback>
                <p:oleObj name="" r:id="rId25" imgW="342900" imgH="190500" progId="Equation.3">
                  <p:embed/>
                  <p:pic>
                    <p:nvPicPr>
                      <p:cNvPr id="0" name="图片 3087"/>
                      <p:cNvPicPr/>
                      <p:nvPr/>
                    </p:nvPicPr>
                    <p:blipFill>
                      <a:blip r:embed="rId26"/>
                      <a:stretch>
                        <a:fillRect/>
                      </a:stretch>
                    </p:blipFill>
                    <p:spPr>
                      <a:xfrm>
                        <a:off x="7956550" y="5734050"/>
                        <a:ext cx="503238" cy="279400"/>
                      </a:xfrm>
                      <a:prstGeom prst="rect">
                        <a:avLst/>
                      </a:prstGeom>
                      <a:noFill/>
                      <a:ln w="38100">
                        <a:noFill/>
                        <a:miter/>
                      </a:ln>
                    </p:spPr>
                  </p:pic>
                </p:oleObj>
              </mc:Fallback>
            </mc:AlternateContent>
          </a:graphicData>
        </a:graphic>
      </p:graphicFrame>
      <p:graphicFrame>
        <p:nvGraphicFramePr>
          <p:cNvPr id="251958" name="对象 251957"/>
          <p:cNvGraphicFramePr/>
          <p:nvPr/>
        </p:nvGraphicFramePr>
        <p:xfrm>
          <a:off x="2657475" y="6381750"/>
          <a:ext cx="298450" cy="279400"/>
        </p:xfrm>
        <a:graphic>
          <a:graphicData uri="http://schemas.openxmlformats.org/presentationml/2006/ole">
            <mc:AlternateContent xmlns:mc="http://schemas.openxmlformats.org/markup-compatibility/2006">
              <mc:Choice xmlns:v="urn:schemas-microsoft-com:vml" Requires="v">
                <p:oleObj spid="_x0000_s3090" name="" r:id="rId27" imgW="203200" imgH="190500" progId="Equation.3">
                  <p:embed/>
                </p:oleObj>
              </mc:Choice>
              <mc:Fallback>
                <p:oleObj name="" r:id="rId27" imgW="203200" imgH="190500" progId="Equation.3">
                  <p:embed/>
                  <p:pic>
                    <p:nvPicPr>
                      <p:cNvPr id="0" name="图片 3089"/>
                      <p:cNvPicPr/>
                      <p:nvPr/>
                    </p:nvPicPr>
                    <p:blipFill>
                      <a:blip r:embed="rId28"/>
                      <a:stretch>
                        <a:fillRect/>
                      </a:stretch>
                    </p:blipFill>
                    <p:spPr>
                      <a:xfrm>
                        <a:off x="2657475" y="6381750"/>
                        <a:ext cx="298450" cy="279400"/>
                      </a:xfrm>
                      <a:prstGeom prst="rect">
                        <a:avLst/>
                      </a:prstGeom>
                      <a:noFill/>
                      <a:ln w="38100">
                        <a:noFill/>
                        <a:miter/>
                      </a:ln>
                    </p:spPr>
                  </p:pic>
                </p:oleObj>
              </mc:Fallback>
            </mc:AlternateContent>
          </a:graphicData>
        </a:graphic>
      </p:graphicFrame>
      <p:graphicFrame>
        <p:nvGraphicFramePr>
          <p:cNvPr id="251959" name="对象 251958"/>
          <p:cNvGraphicFramePr/>
          <p:nvPr/>
        </p:nvGraphicFramePr>
        <p:xfrm>
          <a:off x="1803400" y="6381750"/>
          <a:ext cx="279400" cy="279400"/>
        </p:xfrm>
        <a:graphic>
          <a:graphicData uri="http://schemas.openxmlformats.org/presentationml/2006/ole">
            <mc:AlternateContent xmlns:mc="http://schemas.openxmlformats.org/markup-compatibility/2006">
              <mc:Choice xmlns:v="urn:schemas-microsoft-com:vml" Requires="v">
                <p:oleObj spid="_x0000_s3081" name="" r:id="rId29" imgW="190500" imgH="190500" progId="Equation.3">
                  <p:embed/>
                </p:oleObj>
              </mc:Choice>
              <mc:Fallback>
                <p:oleObj name="" r:id="rId29" imgW="190500" imgH="190500" progId="Equation.3">
                  <p:embed/>
                  <p:pic>
                    <p:nvPicPr>
                      <p:cNvPr id="0" name="图片 3080"/>
                      <p:cNvPicPr/>
                      <p:nvPr/>
                    </p:nvPicPr>
                    <p:blipFill>
                      <a:blip r:embed="rId30"/>
                      <a:stretch>
                        <a:fillRect/>
                      </a:stretch>
                    </p:blipFill>
                    <p:spPr>
                      <a:xfrm>
                        <a:off x="1803400" y="6381750"/>
                        <a:ext cx="279400" cy="279400"/>
                      </a:xfrm>
                      <a:prstGeom prst="rect">
                        <a:avLst/>
                      </a:prstGeom>
                      <a:noFill/>
                      <a:ln w="38100">
                        <a:noFill/>
                        <a:miter/>
                      </a:ln>
                    </p:spPr>
                  </p:pic>
                </p:oleObj>
              </mc:Fallback>
            </mc:AlternateContent>
          </a:graphicData>
        </a:graphic>
      </p:graphicFrame>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52930" name="标题 252929"/>
          <p:cNvSpPr>
            <a:spLocks noGrp="1" noRot="1"/>
          </p:cNvSpPr>
          <p:nvPr>
            <p:ph type="title"/>
          </p:nvPr>
        </p:nvSpPr>
        <p:spPr/>
        <p:txBody>
          <a:bodyPr anchor="ctr" anchorCtr="0"/>
          <a:p>
            <a:endParaRPr dirty="0"/>
          </a:p>
        </p:txBody>
      </p:sp>
      <p:sp>
        <p:nvSpPr>
          <p:cNvPr id="252931" name="文本占位符 252930"/>
          <p:cNvSpPr>
            <a:spLocks noGrp="1" noRot="1"/>
          </p:cNvSpPr>
          <p:nvPr>
            <p:ph type="body" idx="1"/>
          </p:nvPr>
        </p:nvSpPr>
        <p:spPr/>
        <p:txBody>
          <a:bodyPr/>
          <a:p>
            <a:r>
              <a:rPr lang="en-US" altLang="zh-CN" sz="2400"/>
              <a:t>With the filtering out of invariant elements of the     domains, we can see the interactions of these domains.</a:t>
            </a:r>
            <a:endParaRPr lang="en-US" altLang="zh-CN" sz="2400"/>
          </a:p>
          <a:p>
            <a:r>
              <a:rPr lang="en-US" altLang="zh-CN" sz="2400"/>
              <a:t>As an example, Figure 12.16 describes the emergent logic of </a:t>
            </a:r>
            <a:r>
              <a:rPr lang="en-US" altLang="zh-CN" sz="2400" dirty="0"/>
              <a:t>Figure 12.14a.</a:t>
            </a:r>
            <a:endParaRPr lang="en-US" altLang="zh-CN" sz="2400"/>
          </a:p>
        </p:txBody>
      </p:sp>
      <p:graphicFrame>
        <p:nvGraphicFramePr>
          <p:cNvPr id="252932" name="对象 252931"/>
          <p:cNvGraphicFramePr/>
          <p:nvPr/>
        </p:nvGraphicFramePr>
        <p:xfrm>
          <a:off x="7164388" y="1989138"/>
          <a:ext cx="360362" cy="360362"/>
        </p:xfrm>
        <a:graphic>
          <a:graphicData uri="http://schemas.openxmlformats.org/presentationml/2006/ole">
            <mc:AlternateContent xmlns:mc="http://schemas.openxmlformats.org/markup-compatibility/2006">
              <mc:Choice xmlns:v="urn:schemas-microsoft-com:vml" Requires="v">
                <p:oleObj spid="_x0000_s3091" name="" r:id="rId1" imgW="190500" imgH="190500" progId="Equation.3">
                  <p:embed/>
                </p:oleObj>
              </mc:Choice>
              <mc:Fallback>
                <p:oleObj name="" r:id="rId1" imgW="190500" imgH="190500" progId="Equation.3">
                  <p:embed/>
                  <p:pic>
                    <p:nvPicPr>
                      <p:cNvPr id="0" name="图片 3090"/>
                      <p:cNvPicPr/>
                      <p:nvPr/>
                    </p:nvPicPr>
                    <p:blipFill>
                      <a:blip r:embed="rId2"/>
                      <a:stretch>
                        <a:fillRect/>
                      </a:stretch>
                    </p:blipFill>
                    <p:spPr>
                      <a:xfrm>
                        <a:off x="7164388" y="1989138"/>
                        <a:ext cx="360362" cy="360362"/>
                      </a:xfrm>
                      <a:prstGeom prst="rect">
                        <a:avLst/>
                      </a:prstGeom>
                      <a:noFill/>
                      <a:ln w="38100">
                        <a:noFill/>
                        <a:miter/>
                      </a:ln>
                    </p:spPr>
                  </p:pic>
                </p:oleObj>
              </mc:Fallback>
            </mc:AlternateContent>
          </a:graphicData>
        </a:graphic>
      </p:graphicFrame>
    </p:spTree>
  </p:cSld>
  <p:clrMapOvr>
    <a:masterClrMapping/>
  </p:clrMapOvr>
</p:sld>
</file>

<file path=ppt/theme/theme1.xml><?xml version="1.0" encoding="utf-8"?>
<a:theme xmlns:a="http://schemas.openxmlformats.org/drawingml/2006/main" name="古瓶荷花">
  <a:themeElements>
    <a:clrScheme name="">
      <a:dk1>
        <a:srgbClr val="0033CC"/>
      </a:dk1>
      <a:lt1>
        <a:srgbClr val="FFFFFF"/>
      </a:lt1>
      <a:dk2>
        <a:srgbClr val="007572"/>
      </a:dk2>
      <a:lt2>
        <a:srgbClr val="C0C0C0"/>
      </a:lt2>
      <a:accent1>
        <a:srgbClr val="CCECFF"/>
      </a:accent1>
      <a:accent2>
        <a:srgbClr val="3399FF"/>
      </a:accent2>
      <a:accent3>
        <a:srgbClr val="FFFFFF"/>
      </a:accent3>
      <a:accent4>
        <a:srgbClr val="002AAF"/>
      </a:accent4>
      <a:accent5>
        <a:srgbClr val="E2F4FF"/>
      </a:accent5>
      <a:accent6>
        <a:srgbClr val="2D89E5"/>
      </a:accent6>
      <a:hlink>
        <a:srgbClr val="CC0066"/>
      </a:hlink>
      <a:folHlink>
        <a:srgbClr val="7D7DA9"/>
      </a:folHlink>
    </a:clrScheme>
    <a:fontScheme name="">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0033CC"/>
        </a:dk1>
        <a:lt1>
          <a:srgbClr val="FFFFFF"/>
        </a:lt1>
        <a:dk2>
          <a:srgbClr val="007572"/>
        </a:dk2>
        <a:lt2>
          <a:srgbClr val="C0C0C0"/>
        </a:lt2>
        <a:accent1>
          <a:srgbClr val="CCECFF"/>
        </a:accent1>
        <a:accent2>
          <a:srgbClr val="3399FF"/>
        </a:accent2>
        <a:accent3>
          <a:srgbClr val="FFFFFF"/>
        </a:accent3>
        <a:accent4>
          <a:srgbClr val="002AAF"/>
        </a:accent4>
        <a:accent5>
          <a:srgbClr val="E2F4FF"/>
        </a:accent5>
        <a:accent6>
          <a:srgbClr val="2D89E5"/>
        </a:accent6>
        <a:hlink>
          <a:srgbClr val="CC0066"/>
        </a:hlink>
        <a:folHlink>
          <a:srgbClr val="7D7DA9"/>
        </a:folHlink>
      </a:clrScheme>
      <a:clrMap bg1="lt1" tx1="dk1" bg2="lt2" tx2="dk2" accent1="accent1" accent2="accent2" accent3="accent3" accent4="accent4" accent5="accent5" accent6="accent6" hlink="hlink" folHlink="folHlink"/>
    </a:extraClrScheme>
    <a:extraClrScheme>
      <a:clrScheme name="">
        <a:dk1>
          <a:srgbClr val="007A77"/>
        </a:dk1>
        <a:lt1>
          <a:srgbClr val="EFF6EE"/>
        </a:lt1>
        <a:dk2>
          <a:srgbClr val="0066CC"/>
        </a:dk2>
        <a:lt2>
          <a:srgbClr val="C0C0C0"/>
        </a:lt2>
        <a:accent1>
          <a:srgbClr val="E7EEE6"/>
        </a:accent1>
        <a:accent2>
          <a:srgbClr val="FF9933"/>
        </a:accent2>
        <a:accent3>
          <a:srgbClr val="F5FAF5"/>
        </a:accent3>
        <a:accent4>
          <a:srgbClr val="006866"/>
        </a:accent4>
        <a:accent5>
          <a:srgbClr val="F1F5F0"/>
        </a:accent5>
        <a:accent6>
          <a:srgbClr val="E5892D"/>
        </a:accent6>
        <a:hlink>
          <a:srgbClr val="636395"/>
        </a:hlink>
        <a:folHlink>
          <a:srgbClr val="CC3300"/>
        </a:folHlink>
      </a:clrScheme>
      <a:clrMap bg1="lt1" tx1="dk1" bg2="lt2" tx2="dk2" accent1="accent1" accent2="accent2" accent3="accent3" accent4="accent4" accent5="accent5" accent6="accent6" hlink="hlink" folHlink="folHlink"/>
    </a:extraClrScheme>
    <a:extraClrScheme>
      <a:clrScheme name="">
        <a:dk1>
          <a:srgbClr val="000000"/>
        </a:dk1>
        <a:lt1>
          <a:srgbClr val="CCFFCC"/>
        </a:lt1>
        <a:dk2>
          <a:srgbClr val="E88A00"/>
        </a:dk2>
        <a:lt2>
          <a:srgbClr val="C0C0C0"/>
        </a:lt2>
        <a:accent1>
          <a:srgbClr val="CCECFF"/>
        </a:accent1>
        <a:accent2>
          <a:srgbClr val="336600"/>
        </a:accent2>
        <a:accent3>
          <a:srgbClr val="E2FFE2"/>
        </a:accent3>
        <a:accent4>
          <a:srgbClr val="000000"/>
        </a:accent4>
        <a:accent5>
          <a:srgbClr val="E2F4FF"/>
        </a:accent5>
        <a:accent6>
          <a:srgbClr val="2D5B00"/>
        </a:accent6>
        <a:hlink>
          <a:srgbClr val="3333CC"/>
        </a:hlink>
        <a:folHlink>
          <a:srgbClr val="3399FF"/>
        </a:folHlink>
      </a:clrScheme>
      <a:clrMap bg1="lt1" tx1="dk1" bg2="lt2" tx2="dk2" accent1="accent1" accent2="accent2" accent3="accent3" accent4="accent4" accent5="accent5" accent6="accent6" hlink="hlink" folHlink="folHlink"/>
    </a:extraClrScheme>
    <a:extraClrScheme>
      <a:clrScheme name="">
        <a:dk1>
          <a:srgbClr val="000000"/>
        </a:dk1>
        <a:lt1>
          <a:srgbClr val="FFFFCC"/>
        </a:lt1>
        <a:dk2>
          <a:srgbClr val="CC3300"/>
        </a:dk2>
        <a:lt2>
          <a:srgbClr val="C0C0C0"/>
        </a:lt2>
        <a:accent1>
          <a:srgbClr val="FFFFCC"/>
        </a:accent1>
        <a:accent2>
          <a:srgbClr val="339933"/>
        </a:accent2>
        <a:accent3>
          <a:srgbClr val="FFFFE2"/>
        </a:accent3>
        <a:accent4>
          <a:srgbClr val="000000"/>
        </a:accent4>
        <a:accent5>
          <a:srgbClr val="FFFFE2"/>
        </a:accent5>
        <a:accent6>
          <a:srgbClr val="2D892D"/>
        </a:accent6>
        <a:hlink>
          <a:srgbClr val="0066FF"/>
        </a:hlink>
        <a:folHlink>
          <a:srgbClr val="6F6F9F"/>
        </a:folHlink>
      </a:clrScheme>
      <a:clrMap bg1="lt1" tx1="dk1" bg2="lt2" tx2="dk2" accent1="accent1" accent2="accent2" accent3="accent3" accent4="accent4" accent5="accent5" accent6="accent6" hlink="hlink" folHlink="folHlink"/>
    </a:extraClrScheme>
    <a:extraClrScheme>
      <a:clrScheme name="">
        <a:dk1>
          <a:srgbClr val="636395"/>
        </a:dk1>
        <a:lt1>
          <a:srgbClr val="FFE2C5"/>
        </a:lt1>
        <a:dk2>
          <a:srgbClr val="000000"/>
        </a:dk2>
        <a:lt2>
          <a:srgbClr val="C0C0C0"/>
        </a:lt2>
        <a:accent1>
          <a:srgbClr val="FFE1E1"/>
        </a:accent1>
        <a:accent2>
          <a:srgbClr val="FF9933"/>
        </a:accent2>
        <a:accent3>
          <a:srgbClr val="FFEEDE"/>
        </a:accent3>
        <a:accent4>
          <a:srgbClr val="545480"/>
        </a:accent4>
        <a:accent5>
          <a:srgbClr val="FFEDED"/>
        </a:accent5>
        <a:accent6>
          <a:srgbClr val="E5892D"/>
        </a:accent6>
        <a:hlink>
          <a:srgbClr val="008080"/>
        </a:hlink>
        <a:folHlink>
          <a:srgbClr val="3399FF"/>
        </a:folHlink>
      </a:clrScheme>
      <a:clrMap bg1="lt1" tx1="dk1" bg2="lt2" tx2="dk2" accent1="accent1" accent2="accent2" accent3="accent3" accent4="accent4" accent5="accent5" accent6="accent6" hlink="hlink" folHlink="folHlink"/>
    </a:extraClrScheme>
    <a:extraClrScheme>
      <a:clrScheme name="">
        <a:dk1>
          <a:srgbClr val="626292"/>
        </a:dk1>
        <a:lt1>
          <a:srgbClr val="CCECFF"/>
        </a:lt1>
        <a:dk2>
          <a:srgbClr val="3333CC"/>
        </a:dk2>
        <a:lt2>
          <a:srgbClr val="C0C0C0"/>
        </a:lt2>
        <a:accent1>
          <a:srgbClr val="D9F1FF"/>
        </a:accent1>
        <a:accent2>
          <a:srgbClr val="FF9900"/>
        </a:accent2>
        <a:accent3>
          <a:srgbClr val="E2F4FF"/>
        </a:accent3>
        <a:accent4>
          <a:srgbClr val="53537D"/>
        </a:accent4>
        <a:accent5>
          <a:srgbClr val="E9F7FF"/>
        </a:accent5>
        <a:accent6>
          <a:srgbClr val="E58900"/>
        </a:accent6>
        <a:hlink>
          <a:srgbClr val="CC0066"/>
        </a:hlink>
        <a:folHlink>
          <a:srgbClr val="009999"/>
        </a:folHlink>
      </a:clrScheme>
      <a:clrMap bg1="lt1" tx1="dk1" bg2="lt2" tx2="dk2" accent1="accent1" accent2="accent2" accent3="accent3" accent4="accent4" accent5="accent5" accent6="accent6" hlink="hlink" folHlink="folHlink"/>
    </a:extraClrScheme>
    <a:extraClrScheme>
      <a:clrScheme name="">
        <a:dk1>
          <a:srgbClr val="0066CC"/>
        </a:dk1>
        <a:lt1>
          <a:srgbClr val="FFE1E1"/>
        </a:lt1>
        <a:dk2>
          <a:srgbClr val="006600"/>
        </a:dk2>
        <a:lt2>
          <a:srgbClr val="C0C0C0"/>
        </a:lt2>
        <a:accent1>
          <a:srgbClr val="FFFFCC"/>
        </a:accent1>
        <a:accent2>
          <a:srgbClr val="009999"/>
        </a:accent2>
        <a:accent3>
          <a:srgbClr val="FFEDED"/>
        </a:accent3>
        <a:accent4>
          <a:srgbClr val="0057AF"/>
        </a:accent4>
        <a:accent5>
          <a:srgbClr val="FFFFE2"/>
        </a:accent5>
        <a:accent6>
          <a:srgbClr val="008989"/>
        </a:accent6>
        <a:hlink>
          <a:srgbClr val="EC0000"/>
        </a:hlink>
        <a:folHlink>
          <a:srgbClr val="0099FF"/>
        </a:folHlink>
      </a:clrScheme>
      <a:clrMap bg1="lt1" tx1="dk1" bg2="lt2" tx2="dk2" accent1="accent1" accent2="accent2" accent3="accent3" accent4="accent4" accent5="accent5" accent6="accent6" hlink="hlink" folHlink="folHlink"/>
    </a:extraClrScheme>
    <a:extraClrScheme>
      <a:clrScheme name="">
        <a:dk1>
          <a:srgbClr val="292929"/>
        </a:dk1>
        <a:lt1>
          <a:srgbClr val="DDDDDD"/>
        </a:lt1>
        <a:dk2>
          <a:srgbClr val="0066CC"/>
        </a:dk2>
        <a:lt2>
          <a:srgbClr val="B2B2B2"/>
        </a:lt2>
        <a:accent1>
          <a:srgbClr val="CACADC"/>
        </a:accent1>
        <a:accent2>
          <a:srgbClr val="FFCC00"/>
        </a:accent2>
        <a:accent3>
          <a:srgbClr val="EBEBEB"/>
        </a:accent3>
        <a:accent4>
          <a:srgbClr val="222222"/>
        </a:accent4>
        <a:accent5>
          <a:srgbClr val="E1E1EA"/>
        </a:accent5>
        <a:accent6>
          <a:srgbClr val="E5B700"/>
        </a:accent6>
        <a:hlink>
          <a:srgbClr val="008080"/>
        </a:hlink>
        <a:folHlink>
          <a:srgbClr val="7D7DA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CDESIGNK</Template>
  <TotalTime>0</TotalTime>
  <Words>34524</Words>
  <Application>WPS 演示</Application>
  <PresentationFormat>在屏幕上显示</PresentationFormat>
  <Paragraphs>722</Paragraphs>
  <Slides>97</Slides>
  <Notes>0</Notes>
  <HiddenSlides>1</HiddenSlides>
  <MMClips>0</MMClips>
  <ScaleCrop>false</ScaleCrop>
  <HeadingPairs>
    <vt:vector size="8" baseType="variant">
      <vt:variant>
        <vt:lpstr>已用的字体</vt:lpstr>
      </vt:variant>
      <vt:variant>
        <vt:i4>9</vt:i4>
      </vt:variant>
      <vt:variant>
        <vt:lpstr>主题</vt:lpstr>
      </vt:variant>
      <vt:variant>
        <vt:i4>1</vt:i4>
      </vt:variant>
      <vt:variant>
        <vt:lpstr>嵌入 OLE 服务器</vt:lpstr>
      </vt:variant>
      <vt:variant>
        <vt:i4>30</vt:i4>
      </vt:variant>
      <vt:variant>
        <vt:lpstr>幻灯片标题</vt:lpstr>
      </vt:variant>
      <vt:variant>
        <vt:i4>97</vt:i4>
      </vt:variant>
    </vt:vector>
  </HeadingPairs>
  <TitlesOfParts>
    <vt:vector size="137" baseType="lpstr">
      <vt:lpstr>Arial</vt:lpstr>
      <vt:lpstr>宋体</vt:lpstr>
      <vt:lpstr>Wingdings</vt:lpstr>
      <vt:lpstr>Times New Roman</vt:lpstr>
      <vt:lpstr>MS PGothic</vt:lpstr>
      <vt:lpstr>黑体</vt:lpstr>
      <vt:lpstr>微软雅黑</vt:lpstr>
      <vt:lpstr>Arial Unicode MS</vt:lpstr>
      <vt:lpstr>Calibri</vt:lpstr>
      <vt:lpstr>古瓶荷花</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MACHINE LEARNING: GENETIC AND EMERGENT</vt:lpstr>
      <vt:lpstr>12.0    Social and Emergent  Models of Learning</vt:lpstr>
      <vt:lpstr>PowerPoint 演示文稿</vt:lpstr>
      <vt:lpstr>PowerPoint 演示文稿</vt:lpstr>
      <vt:lpstr>12.1  The Genetic Algorithm</vt:lpstr>
      <vt:lpstr>12.1  The Genetic Algorithm</vt:lpstr>
      <vt:lpstr>PowerPoint 演示文稿</vt:lpstr>
      <vt:lpstr>PowerPoint 演示文稿</vt:lpstr>
      <vt:lpstr>6.2.9  遗传算法的一般步骤</vt:lpstr>
      <vt:lpstr>6.2.9  遗传算法的一般步骤</vt:lpstr>
      <vt:lpstr>6.2.9  遗传算法的一般步骤</vt:lpstr>
      <vt:lpstr>6.2.9  遗传算法的一般步骤</vt:lpstr>
      <vt:lpstr>6.2.9  遗传算法的一般步骤</vt:lpstr>
      <vt:lpstr>6.2.9  遗传算法的一般步骤</vt:lpstr>
      <vt:lpstr>PowerPoint 演示文稿</vt:lpstr>
      <vt:lpstr>PowerPoint 演示文稿</vt:lpstr>
      <vt:lpstr>PowerPoint 演示文稿</vt:lpstr>
      <vt:lpstr>PowerPoint 演示文稿</vt:lpstr>
      <vt:lpstr>PowerPoint 演示文稿</vt:lpstr>
      <vt:lpstr>PowerPoint 演示文稿</vt:lpstr>
      <vt:lpstr>12.1.3  Two Examples: CNF Satisfaction and the Traveling Salesperson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12.1.4  Evaluating the Genetic Algorithm</vt:lpstr>
      <vt:lpstr>PowerPoint 演示文稿</vt:lpstr>
      <vt:lpstr> 6.2.3  编码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12.2 Classifier Systems and Genetic Programming</vt:lpstr>
      <vt:lpstr>12.2.2  Classifier Systems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12.2.2   Programming with Genetic Operators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12.3  Artificial Life and Society-Based Learning</vt:lpstr>
      <vt:lpstr>PowerPoint 演示文稿</vt:lpstr>
      <vt:lpstr>12.3.1  The “Game of Life”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12.3.2  Evolutionary Programming</vt:lpstr>
      <vt:lpstr>PowerPoint 演示文稿</vt:lpstr>
      <vt:lpstr>PowerPoint 演示文稿</vt:lpstr>
      <vt:lpstr>PowerPoint 演示文稿</vt:lpstr>
      <vt:lpstr>12.3.3 A Case Study in Emergence </vt:lpstr>
      <vt:lpstr>PowerPoint 演示文稿</vt:lpstr>
      <vt:lpstr>PowerPoint 演示文稿</vt:lpstr>
      <vt:lpstr>PowerPoint 演示文稿</vt:lpstr>
      <vt:lpstr>PowerPoint 演示文稿</vt:lpstr>
      <vt:lpstr>PowerPoint 演示文稿</vt:lpstr>
      <vt:lpstr>PowerPoint 演示文稿</vt:lpstr>
    </vt:vector>
  </TitlesOfParts>
  <Company>Microsoft China</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使用WinPCap编写Sniffer程序</dc:title>
  <dc:creator>yk</dc:creator>
  <cp:lastModifiedBy>zxd</cp:lastModifiedBy>
  <cp:revision>302</cp:revision>
  <dcterms:created xsi:type="dcterms:W3CDTF">2005-10-07T09:57:00Z</dcterms:created>
  <dcterms:modified xsi:type="dcterms:W3CDTF">2023-12-02T12:18:33Z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35CE19B56F6F49B19AF99B793DD266D0_13</vt:lpwstr>
  </property>
  <property fmtid="{D5CDD505-2E9C-101B-9397-08002B2CF9AE}" pid="3" name="KSOProductBuildVer">
    <vt:lpwstr>2052-11.8.6.9023</vt:lpwstr>
  </property>
</Properties>
</file>